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6" r:id="rId7"/>
    <p:sldId id="267" r:id="rId8"/>
    <p:sldId id="268" r:id="rId9"/>
    <p:sldId id="261" r:id="rId10"/>
    <p:sldId id="262" r:id="rId11"/>
    <p:sldId id="263" r:id="rId12"/>
    <p:sldId id="264" r:id="rId13"/>
    <p:sldId id="265" r:id="rId1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09A95D-D02C-8DCC-6C4F-E5E0DFFB2E99}" v="1" dt="2025-06-16T04:17:50.169"/>
    <p1510:client id="{961B72F4-2E8E-9BF7-3663-3F0643B1C175}" v="1917" dt="2025-06-16T07:12:21.098"/>
    <p1510:client id="{97184AE3-F00E-D086-F902-B439DF120BC7}" v="23" dt="2025-06-16T07:15:34.019"/>
    <p1510:client id="{D16BDF38-0E74-052D-520D-A09DC6BC5310}" v="38" dt="2025-06-16T21:28:27.2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A859C5B1-69CC-408E-95BD-4C0AEF152924}" type="datetimeFigureOut">
              <a:t>6/16/2025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E4C0FA26-0549-49C6-84E4-8CBE7C3516FC}" type="slidenum">
              <a:t>‹#›</a:t>
            </a:fld>
            <a:endParaRPr lang="en-US"/>
          </a:p>
        </p:txBody>
      </p:sp>
    </p:spTree>
    <p:extLst>
      <p:ext uri="{BB962C8B-B14F-4D97-AF65-F5344CB8AC3E}">
        <p14:creationId xmlns:p14="http://schemas.microsoft.com/office/powerpoint/2010/main" val="338659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hyperlink" Target="https://www.leolabs.space" TargetMode="External"/><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hyperlink" Target="https://ai.googleblog.com/2017/12/announcing-two-new-exoplanets-discovered.html" TargetMode="External"/><Relationship Id="rId2" Type="http://schemas.openxmlformats.org/officeDocument/2006/relationships/notesSlide" Target="../notesSlides/notesSlide10.xml"/><Relationship Id="rId16" Type="http://schemas.openxmlformats.org/officeDocument/2006/relationships/hyperlink" Target="https://www.ibm.com/new/announcements/cimon-ai-robot-launches-new-era-space-travel" TargetMode="External"/><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hyperlink" Target="https://www.ibm.com/blogs/research/2020/02/ai-iss/" TargetMode="External"/><Relationship Id="rId5" Type="http://schemas.openxmlformats.org/officeDocument/2006/relationships/image" Target="../media/image50.png"/><Relationship Id="rId15" Type="http://schemas.openxmlformats.org/officeDocument/2006/relationships/hyperlink" Target="http://www.researchgate.net/publication/377599847_Artificial_Intelligence_for_a_Safe_Space_Data_and_Model_Development_Trends_in_Orbit_Prediction_and_Collision_Avoidance" TargetMode="External"/><Relationship Id="rId10" Type="http://schemas.openxmlformats.org/officeDocument/2006/relationships/hyperlink" Target="https://www.esa.int/Safety/_Security/Space/_Debris" TargetMode="External"/><Relationship Id="rId4" Type="http://schemas.openxmlformats.org/officeDocument/2006/relationships/image" Target="../media/image49.png"/><Relationship Id="rId9" Type="http://schemas.openxmlformats.org/officeDocument/2006/relationships/hyperlink" Target="https://www.jpl.nasa.gov/news/aegis-autonomous-targeting-for-mars-rovers" TargetMode="External"/><Relationship Id="rId14" Type="http://schemas.openxmlformats.org/officeDocument/2006/relationships/hyperlink" Target="https://www.nasa.gov/feature/quantum-computing-and-space-explora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308288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AI in Space</a:t>
            </a:r>
            <a:endParaRPr lang="en-US" sz="4450" dirty="0"/>
          </a:p>
        </p:txBody>
      </p:sp>
      <p:sp>
        <p:nvSpPr>
          <p:cNvPr id="4" name="Text 1"/>
          <p:cNvSpPr/>
          <p:nvPr/>
        </p:nvSpPr>
        <p:spPr>
          <a:xfrm>
            <a:off x="6280190" y="413182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June 8, 2025</a:t>
            </a:r>
            <a:endParaRPr lang="en-US" sz="1750" dirty="0"/>
          </a:p>
        </p:txBody>
      </p:sp>
      <p:sp>
        <p:nvSpPr>
          <p:cNvPr id="5" name="Shape 2"/>
          <p:cNvSpPr/>
          <p:nvPr/>
        </p:nvSpPr>
        <p:spPr>
          <a:xfrm>
            <a:off x="6280190" y="4766786"/>
            <a:ext cx="362903" cy="362903"/>
          </a:xfrm>
          <a:prstGeom prst="roundRect">
            <a:avLst>
              <a:gd name="adj" fmla="val 25194296"/>
            </a:avLst>
          </a:prstGeom>
          <a:noFill/>
          <a:ln w="7620">
            <a:solidFill>
              <a:srgbClr val="38383C"/>
            </a:solidFill>
            <a:prstDash val="solid"/>
          </a:ln>
        </p:spPr>
        <p:txBody>
          <a:bodyPr/>
          <a:lstStyle/>
          <a:p>
            <a:endParaRPr lang="en-US"/>
          </a:p>
        </p:txBody>
      </p:sp>
      <p:sp>
        <p:nvSpPr>
          <p:cNvPr id="7" name="Text 3"/>
          <p:cNvSpPr/>
          <p:nvPr/>
        </p:nvSpPr>
        <p:spPr>
          <a:xfrm>
            <a:off x="6756440" y="4756457"/>
            <a:ext cx="5193630" cy="350787"/>
          </a:xfrm>
          <a:prstGeom prst="rect">
            <a:avLst/>
          </a:prstGeom>
          <a:noFill/>
          <a:ln/>
        </p:spPr>
        <p:txBody>
          <a:bodyPr wrap="none" lIns="0" tIns="0" rIns="0" bIns="0" rtlCol="0" anchor="t"/>
          <a:lstStyle/>
          <a:p>
            <a:pPr>
              <a:lnSpc>
                <a:spcPts val="3100"/>
              </a:lnSpc>
            </a:pPr>
            <a:r>
              <a:rPr lang="en-US" sz="2200" b="1" dirty="0">
                <a:solidFill>
                  <a:srgbClr val="8F8F8F"/>
                </a:solidFill>
                <a:latin typeface="Funnel Sans Bold"/>
                <a:ea typeface="Funnel Sans Bold"/>
                <a:cs typeface="Funnel Sans Bold" pitchFamily="34" charset="-120"/>
              </a:rPr>
              <a:t>by Michael Garcia, Hashim Sayed </a:t>
            </a:r>
            <a:r>
              <a:rPr lang="en-US" sz="2200" b="1" dirty="0" err="1">
                <a:solidFill>
                  <a:srgbClr val="8F8F8F"/>
                </a:solidFill>
                <a:latin typeface="Funnel Sans Bold"/>
                <a:ea typeface="Funnel Sans Bold"/>
                <a:cs typeface="Funnel Sans Bold" pitchFamily="34" charset="-120"/>
              </a:rPr>
              <a:t>Hoosini</a:t>
            </a:r>
            <a:r>
              <a:rPr lang="en-US" sz="2200" b="1" dirty="0">
                <a:solidFill>
                  <a:srgbClr val="8F8F8F"/>
                </a:solidFill>
                <a:latin typeface="Funnel Sans Bold"/>
                <a:ea typeface="Funnel Sans Bold"/>
                <a:cs typeface="Funnel Sans Bold" pitchFamily="34" charset="-120"/>
              </a:rPr>
              <a:t>, Miguel Mora</a:t>
            </a:r>
            <a:endParaRPr lang="en-US" sz="2200" dirty="0" err="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2232" y="560308"/>
            <a:ext cx="5088136" cy="636032"/>
          </a:xfrm>
          <a:prstGeom prst="rect">
            <a:avLst/>
          </a:prstGeom>
          <a:noFill/>
          <a:ln/>
        </p:spPr>
        <p:txBody>
          <a:bodyPr wrap="none" lIns="0" tIns="0" rIns="0" bIns="0" rtlCol="0" anchor="t"/>
          <a:lstStyle/>
          <a:p>
            <a:pPr marL="0" indent="0" algn="l">
              <a:lnSpc>
                <a:spcPts val="5000"/>
              </a:lnSpc>
              <a:buNone/>
            </a:pPr>
            <a:r>
              <a:rPr lang="en-US" sz="4000" dirty="0">
                <a:solidFill>
                  <a:srgbClr val="DDDDDD"/>
                </a:solidFill>
                <a:latin typeface="Mona Sans Semi Bold" pitchFamily="34" charset="0"/>
                <a:ea typeface="Mona Sans Semi Bold" pitchFamily="34" charset="-122"/>
                <a:cs typeface="Mona Sans Semi Bold" pitchFamily="34" charset="-120"/>
              </a:rPr>
              <a:t>Challenges &amp; Risks</a:t>
            </a:r>
            <a:endParaRPr lang="en-US" sz="4000" dirty="0"/>
          </a:p>
        </p:txBody>
      </p:sp>
      <p:pic>
        <p:nvPicPr>
          <p:cNvPr id="3" name="Image 0" descr="preencoded.png"/>
          <p:cNvPicPr>
            <a:picLocks noChangeAspect="1"/>
          </p:cNvPicPr>
          <p:nvPr/>
        </p:nvPicPr>
        <p:blipFill>
          <a:blip r:embed="rId3"/>
          <a:stretch>
            <a:fillRect/>
          </a:stretch>
        </p:blipFill>
        <p:spPr>
          <a:xfrm>
            <a:off x="3359944" y="1603296"/>
            <a:ext cx="1307306" cy="1172528"/>
          </a:xfrm>
          <a:prstGeom prst="rect">
            <a:avLst/>
          </a:prstGeom>
        </p:spPr>
      </p:pic>
      <p:pic>
        <p:nvPicPr>
          <p:cNvPr id="4" name="Image 1" descr="preencoded.png"/>
          <p:cNvPicPr>
            <a:picLocks noChangeAspect="1"/>
          </p:cNvPicPr>
          <p:nvPr/>
        </p:nvPicPr>
        <p:blipFill>
          <a:blip r:embed="rId4"/>
          <a:stretch>
            <a:fillRect/>
          </a:stretch>
        </p:blipFill>
        <p:spPr>
          <a:xfrm>
            <a:off x="3870484" y="2156103"/>
            <a:ext cx="286107" cy="357664"/>
          </a:xfrm>
          <a:prstGeom prst="rect">
            <a:avLst/>
          </a:prstGeom>
        </p:spPr>
      </p:pic>
      <p:sp>
        <p:nvSpPr>
          <p:cNvPr id="5" name="Text 1"/>
          <p:cNvSpPr/>
          <p:nvPr/>
        </p:nvSpPr>
        <p:spPr>
          <a:xfrm>
            <a:off x="4870728" y="2030492"/>
            <a:ext cx="2781062" cy="318016"/>
          </a:xfrm>
          <a:prstGeom prst="rect">
            <a:avLst/>
          </a:prstGeom>
          <a:noFill/>
          <a:ln/>
        </p:spPr>
        <p:txBody>
          <a:bodyPr wrap="none" lIns="0" tIns="0" rIns="0" bIns="0" rtlCol="0" anchor="t"/>
          <a:lstStyle/>
          <a:p>
            <a:pPr marL="0" indent="0" algn="l">
              <a:lnSpc>
                <a:spcPts val="2500"/>
              </a:lnSpc>
              <a:buNone/>
            </a:pPr>
            <a:r>
              <a:rPr lang="en-US" sz="2000" dirty="0">
                <a:solidFill>
                  <a:srgbClr val="8F8F8F"/>
                </a:solidFill>
                <a:latin typeface="Mona Sans Semi Bold" pitchFamily="34" charset="0"/>
                <a:ea typeface="Mona Sans Semi Bold" pitchFamily="34" charset="-122"/>
                <a:cs typeface="Mona Sans Semi Bold" pitchFamily="34" charset="-120"/>
              </a:rPr>
              <a:t>Space data is complex</a:t>
            </a:r>
            <a:endParaRPr lang="en-US" sz="2000" dirty="0"/>
          </a:p>
        </p:txBody>
      </p:sp>
      <p:sp>
        <p:nvSpPr>
          <p:cNvPr id="6" name="Shape 2"/>
          <p:cNvSpPr/>
          <p:nvPr/>
        </p:nvSpPr>
        <p:spPr>
          <a:xfrm>
            <a:off x="4718090" y="2791658"/>
            <a:ext cx="9149239" cy="11430"/>
          </a:xfrm>
          <a:prstGeom prst="roundRect">
            <a:avLst>
              <a:gd name="adj" fmla="val 747870"/>
            </a:avLst>
          </a:prstGeom>
          <a:solidFill>
            <a:srgbClr val="595959"/>
          </a:solidFill>
          <a:ln/>
        </p:spPr>
        <p:txBody>
          <a:bodyPr/>
          <a:lstStyle/>
          <a:p>
            <a:endParaRPr lang="en-US"/>
          </a:p>
        </p:txBody>
      </p:sp>
      <p:pic>
        <p:nvPicPr>
          <p:cNvPr id="7" name="Image 2" descr="preencoded.png"/>
          <p:cNvPicPr>
            <a:picLocks noChangeAspect="1"/>
          </p:cNvPicPr>
          <p:nvPr/>
        </p:nvPicPr>
        <p:blipFill>
          <a:blip r:embed="rId5"/>
          <a:stretch>
            <a:fillRect/>
          </a:stretch>
        </p:blipFill>
        <p:spPr>
          <a:xfrm>
            <a:off x="2706291" y="2826663"/>
            <a:ext cx="2614732" cy="1172528"/>
          </a:xfrm>
          <a:prstGeom prst="rect">
            <a:avLst/>
          </a:prstGeom>
        </p:spPr>
      </p:pic>
      <p:pic>
        <p:nvPicPr>
          <p:cNvPr id="8" name="Image 3" descr="preencoded.png"/>
          <p:cNvPicPr>
            <a:picLocks noChangeAspect="1"/>
          </p:cNvPicPr>
          <p:nvPr/>
        </p:nvPicPr>
        <p:blipFill>
          <a:blip r:embed="rId6"/>
          <a:stretch>
            <a:fillRect/>
          </a:stretch>
        </p:blipFill>
        <p:spPr>
          <a:xfrm>
            <a:off x="3870484" y="3234095"/>
            <a:ext cx="286107" cy="357664"/>
          </a:xfrm>
          <a:prstGeom prst="rect">
            <a:avLst/>
          </a:prstGeom>
        </p:spPr>
      </p:pic>
      <p:sp>
        <p:nvSpPr>
          <p:cNvPr id="9" name="Text 3"/>
          <p:cNvSpPr/>
          <p:nvPr/>
        </p:nvSpPr>
        <p:spPr>
          <a:xfrm>
            <a:off x="5524500" y="3253859"/>
            <a:ext cx="2711887" cy="318016"/>
          </a:xfrm>
          <a:prstGeom prst="rect">
            <a:avLst/>
          </a:prstGeom>
          <a:noFill/>
          <a:ln/>
        </p:spPr>
        <p:txBody>
          <a:bodyPr wrap="none" lIns="0" tIns="0" rIns="0" bIns="0" rtlCol="0" anchor="t"/>
          <a:lstStyle/>
          <a:p>
            <a:pPr marL="0" indent="0" algn="l">
              <a:lnSpc>
                <a:spcPts val="2500"/>
              </a:lnSpc>
              <a:buNone/>
            </a:pPr>
            <a:r>
              <a:rPr lang="en-US" sz="2000" dirty="0">
                <a:solidFill>
                  <a:srgbClr val="8F8F8F"/>
                </a:solidFill>
                <a:latin typeface="Mona Sans Semi Bold" pitchFamily="34" charset="0"/>
                <a:ea typeface="Mona Sans Semi Bold" pitchFamily="34" charset="-122"/>
                <a:cs typeface="Mona Sans Semi Bold" pitchFamily="34" charset="-120"/>
              </a:rPr>
              <a:t>High-stakes decisions</a:t>
            </a:r>
            <a:endParaRPr lang="en-US" sz="2000" dirty="0"/>
          </a:p>
        </p:txBody>
      </p:sp>
      <p:sp>
        <p:nvSpPr>
          <p:cNvPr id="10" name="Shape 4"/>
          <p:cNvSpPr/>
          <p:nvPr/>
        </p:nvSpPr>
        <p:spPr>
          <a:xfrm>
            <a:off x="5371862" y="4015026"/>
            <a:ext cx="8495467" cy="11430"/>
          </a:xfrm>
          <a:prstGeom prst="roundRect">
            <a:avLst>
              <a:gd name="adj" fmla="val 747870"/>
            </a:avLst>
          </a:prstGeom>
          <a:solidFill>
            <a:srgbClr val="595959"/>
          </a:solidFill>
          <a:ln/>
        </p:spPr>
        <p:txBody>
          <a:bodyPr/>
          <a:lstStyle/>
          <a:p>
            <a:endParaRPr lang="en-US"/>
          </a:p>
        </p:txBody>
      </p:sp>
      <p:pic>
        <p:nvPicPr>
          <p:cNvPr id="11" name="Image 4" descr="preencoded.png"/>
          <p:cNvPicPr>
            <a:picLocks noChangeAspect="1"/>
          </p:cNvPicPr>
          <p:nvPr/>
        </p:nvPicPr>
        <p:blipFill>
          <a:blip r:embed="rId7"/>
          <a:stretch>
            <a:fillRect/>
          </a:stretch>
        </p:blipFill>
        <p:spPr>
          <a:xfrm>
            <a:off x="2052518" y="4050030"/>
            <a:ext cx="3922157" cy="1172528"/>
          </a:xfrm>
          <a:prstGeom prst="rect">
            <a:avLst/>
          </a:prstGeom>
        </p:spPr>
      </p:pic>
      <p:pic>
        <p:nvPicPr>
          <p:cNvPr id="12" name="Image 5" descr="preencoded.png"/>
          <p:cNvPicPr>
            <a:picLocks noChangeAspect="1"/>
          </p:cNvPicPr>
          <p:nvPr/>
        </p:nvPicPr>
        <p:blipFill>
          <a:blip r:embed="rId8"/>
          <a:stretch>
            <a:fillRect/>
          </a:stretch>
        </p:blipFill>
        <p:spPr>
          <a:xfrm>
            <a:off x="3870484" y="4457462"/>
            <a:ext cx="286107" cy="357664"/>
          </a:xfrm>
          <a:prstGeom prst="rect">
            <a:avLst/>
          </a:prstGeom>
        </p:spPr>
      </p:pic>
      <p:sp>
        <p:nvSpPr>
          <p:cNvPr id="13" name="Text 5"/>
          <p:cNvSpPr/>
          <p:nvPr/>
        </p:nvSpPr>
        <p:spPr>
          <a:xfrm>
            <a:off x="6178153" y="4477226"/>
            <a:ext cx="3076575" cy="318016"/>
          </a:xfrm>
          <a:prstGeom prst="rect">
            <a:avLst/>
          </a:prstGeom>
          <a:noFill/>
          <a:ln/>
        </p:spPr>
        <p:txBody>
          <a:bodyPr wrap="none" lIns="0" tIns="0" rIns="0" bIns="0" rtlCol="0" anchor="t"/>
          <a:lstStyle/>
          <a:p>
            <a:pPr marL="0" indent="0" algn="l">
              <a:lnSpc>
                <a:spcPts val="2500"/>
              </a:lnSpc>
              <a:buNone/>
            </a:pPr>
            <a:r>
              <a:rPr lang="en-US" sz="2000" dirty="0">
                <a:solidFill>
                  <a:srgbClr val="8F8F8F"/>
                </a:solidFill>
                <a:latin typeface="Mona Sans Semi Bold" pitchFamily="34" charset="0"/>
                <a:ea typeface="Mona Sans Semi Bold" pitchFamily="34" charset="-122"/>
                <a:cs typeface="Mona Sans Semi Bold" pitchFamily="34" charset="-120"/>
              </a:rPr>
              <a:t>Limited training datasets</a:t>
            </a:r>
            <a:endParaRPr lang="en-US" sz="2000" dirty="0"/>
          </a:p>
        </p:txBody>
      </p:sp>
      <p:sp>
        <p:nvSpPr>
          <p:cNvPr id="14" name="Shape 6"/>
          <p:cNvSpPr/>
          <p:nvPr/>
        </p:nvSpPr>
        <p:spPr>
          <a:xfrm>
            <a:off x="6025515" y="5238393"/>
            <a:ext cx="7841813" cy="11430"/>
          </a:xfrm>
          <a:prstGeom prst="roundRect">
            <a:avLst>
              <a:gd name="adj" fmla="val 747870"/>
            </a:avLst>
          </a:prstGeom>
          <a:solidFill>
            <a:srgbClr val="595959"/>
          </a:solidFill>
          <a:ln/>
        </p:spPr>
        <p:txBody>
          <a:bodyPr/>
          <a:lstStyle/>
          <a:p>
            <a:endParaRPr lang="en-US"/>
          </a:p>
        </p:txBody>
      </p:sp>
      <p:pic>
        <p:nvPicPr>
          <p:cNvPr id="15" name="Image 6" descr="preencoded.png"/>
          <p:cNvPicPr>
            <a:picLocks noChangeAspect="1"/>
          </p:cNvPicPr>
          <p:nvPr/>
        </p:nvPicPr>
        <p:blipFill>
          <a:blip r:embed="rId9"/>
          <a:stretch>
            <a:fillRect/>
          </a:stretch>
        </p:blipFill>
        <p:spPr>
          <a:xfrm>
            <a:off x="1398865" y="5273397"/>
            <a:ext cx="5229463" cy="1172528"/>
          </a:xfrm>
          <a:prstGeom prst="rect">
            <a:avLst/>
          </a:prstGeom>
        </p:spPr>
      </p:pic>
      <p:pic>
        <p:nvPicPr>
          <p:cNvPr id="16" name="Image 7" descr="preencoded.png"/>
          <p:cNvPicPr>
            <a:picLocks noChangeAspect="1"/>
          </p:cNvPicPr>
          <p:nvPr/>
        </p:nvPicPr>
        <p:blipFill>
          <a:blip r:embed="rId10"/>
          <a:stretch>
            <a:fillRect/>
          </a:stretch>
        </p:blipFill>
        <p:spPr>
          <a:xfrm>
            <a:off x="3870484" y="5680829"/>
            <a:ext cx="286107" cy="357664"/>
          </a:xfrm>
          <a:prstGeom prst="rect">
            <a:avLst/>
          </a:prstGeom>
        </p:spPr>
      </p:pic>
      <p:sp>
        <p:nvSpPr>
          <p:cNvPr id="17" name="Text 7"/>
          <p:cNvSpPr/>
          <p:nvPr/>
        </p:nvSpPr>
        <p:spPr>
          <a:xfrm>
            <a:off x="6831806" y="5700593"/>
            <a:ext cx="2814042" cy="318016"/>
          </a:xfrm>
          <a:prstGeom prst="rect">
            <a:avLst/>
          </a:prstGeom>
          <a:noFill/>
          <a:ln/>
        </p:spPr>
        <p:txBody>
          <a:bodyPr wrap="none" lIns="0" tIns="0" rIns="0" bIns="0" rtlCol="0" anchor="t"/>
          <a:lstStyle/>
          <a:p>
            <a:pPr marL="0" indent="0" algn="l">
              <a:lnSpc>
                <a:spcPts val="2500"/>
              </a:lnSpc>
              <a:buNone/>
            </a:pPr>
            <a:r>
              <a:rPr lang="en-US" sz="2000" dirty="0">
                <a:solidFill>
                  <a:srgbClr val="8F8F8F"/>
                </a:solidFill>
                <a:latin typeface="Mona Sans Semi Bold" pitchFamily="34" charset="0"/>
                <a:ea typeface="Mona Sans Semi Bold" pitchFamily="34" charset="-122"/>
                <a:cs typeface="Mona Sans Semi Bold" pitchFamily="34" charset="-120"/>
              </a:rPr>
              <a:t>AI failure = mission risk</a:t>
            </a:r>
            <a:endParaRPr lang="en-US" sz="2000" dirty="0"/>
          </a:p>
        </p:txBody>
      </p:sp>
      <p:sp>
        <p:nvSpPr>
          <p:cNvPr id="18" name="Shape 8"/>
          <p:cNvSpPr/>
          <p:nvPr/>
        </p:nvSpPr>
        <p:spPr>
          <a:xfrm>
            <a:off x="6679168" y="6461760"/>
            <a:ext cx="7188160" cy="11430"/>
          </a:xfrm>
          <a:prstGeom prst="roundRect">
            <a:avLst>
              <a:gd name="adj" fmla="val 747870"/>
            </a:avLst>
          </a:prstGeom>
          <a:solidFill>
            <a:srgbClr val="595959"/>
          </a:solidFill>
          <a:ln/>
        </p:spPr>
        <p:txBody>
          <a:bodyPr/>
          <a:lstStyle/>
          <a:p>
            <a:endParaRPr lang="en-US"/>
          </a:p>
        </p:txBody>
      </p:sp>
      <p:pic>
        <p:nvPicPr>
          <p:cNvPr id="19" name="Image 8" descr="preencoded.png"/>
          <p:cNvPicPr>
            <a:picLocks noChangeAspect="1"/>
          </p:cNvPicPr>
          <p:nvPr/>
        </p:nvPicPr>
        <p:blipFill>
          <a:blip r:embed="rId11"/>
          <a:stretch>
            <a:fillRect/>
          </a:stretch>
        </p:blipFill>
        <p:spPr>
          <a:xfrm>
            <a:off x="745212" y="6496764"/>
            <a:ext cx="6536888" cy="1172528"/>
          </a:xfrm>
          <a:prstGeom prst="rect">
            <a:avLst/>
          </a:prstGeom>
        </p:spPr>
      </p:pic>
      <p:pic>
        <p:nvPicPr>
          <p:cNvPr id="20" name="Image 9" descr="preencoded.png"/>
          <p:cNvPicPr>
            <a:picLocks noChangeAspect="1"/>
          </p:cNvPicPr>
          <p:nvPr/>
        </p:nvPicPr>
        <p:blipFill>
          <a:blip r:embed="rId12"/>
          <a:stretch>
            <a:fillRect/>
          </a:stretch>
        </p:blipFill>
        <p:spPr>
          <a:xfrm>
            <a:off x="3870484" y="6904196"/>
            <a:ext cx="286107" cy="357664"/>
          </a:xfrm>
          <a:prstGeom prst="rect">
            <a:avLst/>
          </a:prstGeom>
        </p:spPr>
      </p:pic>
      <p:sp>
        <p:nvSpPr>
          <p:cNvPr id="21" name="Text 9"/>
          <p:cNvSpPr/>
          <p:nvPr/>
        </p:nvSpPr>
        <p:spPr>
          <a:xfrm>
            <a:off x="7485578" y="6700242"/>
            <a:ext cx="3815358" cy="318016"/>
          </a:xfrm>
          <a:prstGeom prst="rect">
            <a:avLst/>
          </a:prstGeom>
          <a:noFill/>
          <a:ln/>
        </p:spPr>
        <p:txBody>
          <a:bodyPr wrap="none" lIns="0" tIns="0" rIns="0" bIns="0" rtlCol="0" anchor="t"/>
          <a:lstStyle/>
          <a:p>
            <a:pPr marL="0" indent="0" algn="l">
              <a:lnSpc>
                <a:spcPts val="2500"/>
              </a:lnSpc>
              <a:buNone/>
            </a:pPr>
            <a:r>
              <a:rPr lang="en-US" sz="2000" dirty="0">
                <a:solidFill>
                  <a:srgbClr val="8F8F8F"/>
                </a:solidFill>
                <a:latin typeface="Mona Sans Semi Bold" pitchFamily="34" charset="0"/>
                <a:ea typeface="Mona Sans Semi Bold" pitchFamily="34" charset="-122"/>
                <a:cs typeface="Mona Sans Semi Bold" pitchFamily="34" charset="-120"/>
              </a:rPr>
              <a:t>Communication limits in space</a:t>
            </a:r>
            <a:endParaRPr lang="en-US" sz="2000" dirty="0"/>
          </a:p>
        </p:txBody>
      </p:sp>
      <p:sp>
        <p:nvSpPr>
          <p:cNvPr id="22" name="Text 10"/>
          <p:cNvSpPr/>
          <p:nvPr/>
        </p:nvSpPr>
        <p:spPr>
          <a:xfrm>
            <a:off x="7485578" y="7140297"/>
            <a:ext cx="3815358" cy="325517"/>
          </a:xfrm>
          <a:prstGeom prst="rect">
            <a:avLst/>
          </a:prstGeom>
          <a:noFill/>
          <a:ln/>
        </p:spPr>
        <p:txBody>
          <a:bodyPr wrap="none" lIns="0" tIns="0" rIns="0" bIns="0" rtlCol="0" anchor="t"/>
          <a:lstStyle/>
          <a:p>
            <a:pPr marL="0" indent="0" algn="l">
              <a:lnSpc>
                <a:spcPts val="2550"/>
              </a:lnSpc>
              <a:buNone/>
            </a:pPr>
            <a:r>
              <a:rPr lang="en-US" sz="1600" dirty="0">
                <a:solidFill>
                  <a:srgbClr val="8F8F8F"/>
                </a:solidFill>
                <a:latin typeface="Funnel Sans" pitchFamily="34" charset="0"/>
                <a:ea typeface="Funnel Sans" pitchFamily="34" charset="-122"/>
                <a:cs typeface="Funnel Sans" pitchFamily="34" charset="-120"/>
              </a:rPr>
              <a:t>Ethical use in defense space tech</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30793" y="496014"/>
            <a:ext cx="4506397" cy="563285"/>
          </a:xfrm>
          <a:prstGeom prst="rect">
            <a:avLst/>
          </a:prstGeom>
          <a:noFill/>
          <a:ln/>
        </p:spPr>
        <p:txBody>
          <a:bodyPr wrap="none" lIns="0" tIns="0" rIns="0" bIns="0" rtlCol="0" anchor="t"/>
          <a:lstStyle/>
          <a:p>
            <a:pPr marL="0" indent="0" algn="l">
              <a:lnSpc>
                <a:spcPts val="4400"/>
              </a:lnSpc>
              <a:buNone/>
            </a:pPr>
            <a:r>
              <a:rPr lang="en-US" sz="3500" dirty="0">
                <a:solidFill>
                  <a:srgbClr val="DDDDDD"/>
                </a:solidFill>
                <a:latin typeface="Mona Sans Semi Bold" pitchFamily="34" charset="0"/>
                <a:ea typeface="Mona Sans Semi Bold" pitchFamily="34" charset="-122"/>
                <a:cs typeface="Mona Sans Semi Bold" pitchFamily="34" charset="-120"/>
              </a:rPr>
              <a:t>Future Directions</a:t>
            </a:r>
            <a:endParaRPr lang="en-US" sz="3500" dirty="0"/>
          </a:p>
        </p:txBody>
      </p:sp>
      <p:sp>
        <p:nvSpPr>
          <p:cNvPr id="3" name="Shape 1"/>
          <p:cNvSpPr/>
          <p:nvPr/>
        </p:nvSpPr>
        <p:spPr>
          <a:xfrm>
            <a:off x="7303770" y="1419701"/>
            <a:ext cx="22860" cy="6313765"/>
          </a:xfrm>
          <a:prstGeom prst="roundRect">
            <a:avLst>
              <a:gd name="adj" fmla="val 331188"/>
            </a:avLst>
          </a:prstGeom>
          <a:solidFill>
            <a:srgbClr val="595959"/>
          </a:solidFill>
          <a:ln/>
        </p:spPr>
        <p:txBody>
          <a:bodyPr/>
          <a:lstStyle/>
          <a:p>
            <a:endParaRPr lang="en-US"/>
          </a:p>
        </p:txBody>
      </p:sp>
      <p:sp>
        <p:nvSpPr>
          <p:cNvPr id="4" name="Shape 2"/>
          <p:cNvSpPr/>
          <p:nvPr/>
        </p:nvSpPr>
        <p:spPr>
          <a:xfrm>
            <a:off x="6594634" y="1611035"/>
            <a:ext cx="540663" cy="22860"/>
          </a:xfrm>
          <a:prstGeom prst="roundRect">
            <a:avLst>
              <a:gd name="adj" fmla="val 331188"/>
            </a:avLst>
          </a:prstGeom>
          <a:solidFill>
            <a:srgbClr val="595959"/>
          </a:solidFill>
          <a:ln/>
        </p:spPr>
        <p:txBody>
          <a:bodyPr/>
          <a:lstStyle/>
          <a:p>
            <a:endParaRPr lang="en-US"/>
          </a:p>
        </p:txBody>
      </p:sp>
      <p:sp>
        <p:nvSpPr>
          <p:cNvPr id="5" name="Shape 3"/>
          <p:cNvSpPr/>
          <p:nvPr/>
        </p:nvSpPr>
        <p:spPr>
          <a:xfrm>
            <a:off x="7112437" y="1419701"/>
            <a:ext cx="405527" cy="405527"/>
          </a:xfrm>
          <a:prstGeom prst="roundRect">
            <a:avLst>
              <a:gd name="adj" fmla="val 18669"/>
            </a:avLst>
          </a:prstGeom>
          <a:solidFill>
            <a:srgbClr val="404040"/>
          </a:solidFill>
          <a:ln w="7620">
            <a:solidFill>
              <a:srgbClr val="595959"/>
            </a:solidFill>
            <a:prstDash val="solid"/>
          </a:ln>
        </p:spPr>
        <p:txBody>
          <a:bodyPr/>
          <a:lstStyle/>
          <a:p>
            <a:endParaRPr lang="en-US"/>
          </a:p>
        </p:txBody>
      </p:sp>
      <p:pic>
        <p:nvPicPr>
          <p:cNvPr id="6" name="Image 0" descr="preencoded.png"/>
          <p:cNvPicPr>
            <a:picLocks noChangeAspect="1"/>
          </p:cNvPicPr>
          <p:nvPr/>
        </p:nvPicPr>
        <p:blipFill>
          <a:blip r:embed="rId3"/>
          <a:stretch>
            <a:fillRect/>
          </a:stretch>
        </p:blipFill>
        <p:spPr>
          <a:xfrm>
            <a:off x="7180064" y="1453515"/>
            <a:ext cx="270272" cy="337899"/>
          </a:xfrm>
          <a:prstGeom prst="rect">
            <a:avLst/>
          </a:prstGeom>
        </p:spPr>
      </p:pic>
      <p:sp>
        <p:nvSpPr>
          <p:cNvPr id="7" name="Text 4"/>
          <p:cNvSpPr/>
          <p:nvPr/>
        </p:nvSpPr>
        <p:spPr>
          <a:xfrm>
            <a:off x="3594973" y="1481614"/>
            <a:ext cx="2819043" cy="281583"/>
          </a:xfrm>
          <a:prstGeom prst="rect">
            <a:avLst/>
          </a:prstGeom>
          <a:noFill/>
          <a:ln/>
        </p:spPr>
        <p:txBody>
          <a:bodyPr wrap="none" lIns="0" tIns="0" rIns="0" bIns="0" rtlCol="0" anchor="t"/>
          <a:lstStyle/>
          <a:p>
            <a:pPr marL="0" indent="0" algn="r">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AI co-pilots for spacecraft</a:t>
            </a:r>
            <a:endParaRPr lang="en-US" sz="1750" dirty="0"/>
          </a:p>
        </p:txBody>
      </p:sp>
      <p:sp>
        <p:nvSpPr>
          <p:cNvPr id="8" name="Text 5"/>
          <p:cNvSpPr/>
          <p:nvPr/>
        </p:nvSpPr>
        <p:spPr>
          <a:xfrm>
            <a:off x="630793" y="1871305"/>
            <a:ext cx="5783223" cy="288369"/>
          </a:xfrm>
          <a:prstGeom prst="rect">
            <a:avLst/>
          </a:prstGeom>
          <a:noFill/>
          <a:ln/>
        </p:spPr>
        <p:txBody>
          <a:bodyPr wrap="none" lIns="0" tIns="0" rIns="0" bIns="0" rtlCol="0" anchor="t"/>
          <a:lstStyle/>
          <a:p>
            <a:pPr marL="0" indent="0" algn="r">
              <a:lnSpc>
                <a:spcPts val="2250"/>
              </a:lnSpc>
              <a:buNone/>
            </a:pPr>
            <a:r>
              <a:rPr lang="en-US" sz="1400" dirty="0">
                <a:solidFill>
                  <a:srgbClr val="8F8F8F"/>
                </a:solidFill>
                <a:latin typeface="Funnel Sans" pitchFamily="34" charset="0"/>
                <a:ea typeface="Funnel Sans" pitchFamily="34" charset="-122"/>
                <a:cs typeface="Funnel Sans" pitchFamily="34" charset="-120"/>
              </a:rPr>
              <a:t>Boeing's CST-100 Starliner tested AI assistance</a:t>
            </a:r>
            <a:endParaRPr lang="en-US" sz="1400" dirty="0"/>
          </a:p>
        </p:txBody>
      </p:sp>
      <p:sp>
        <p:nvSpPr>
          <p:cNvPr id="9" name="Shape 6"/>
          <p:cNvSpPr/>
          <p:nvPr/>
        </p:nvSpPr>
        <p:spPr>
          <a:xfrm>
            <a:off x="7495103" y="2692360"/>
            <a:ext cx="540663" cy="22860"/>
          </a:xfrm>
          <a:prstGeom prst="roundRect">
            <a:avLst>
              <a:gd name="adj" fmla="val 331188"/>
            </a:avLst>
          </a:prstGeom>
          <a:solidFill>
            <a:srgbClr val="595959"/>
          </a:solidFill>
          <a:ln/>
        </p:spPr>
        <p:txBody>
          <a:bodyPr/>
          <a:lstStyle/>
          <a:p>
            <a:endParaRPr lang="en-US"/>
          </a:p>
        </p:txBody>
      </p:sp>
      <p:sp>
        <p:nvSpPr>
          <p:cNvPr id="10" name="Shape 7"/>
          <p:cNvSpPr/>
          <p:nvPr/>
        </p:nvSpPr>
        <p:spPr>
          <a:xfrm>
            <a:off x="7112437" y="2501027"/>
            <a:ext cx="405527" cy="405527"/>
          </a:xfrm>
          <a:prstGeom prst="roundRect">
            <a:avLst>
              <a:gd name="adj" fmla="val 18669"/>
            </a:avLst>
          </a:prstGeom>
          <a:solidFill>
            <a:srgbClr val="404040"/>
          </a:solidFill>
          <a:ln w="7620">
            <a:solidFill>
              <a:srgbClr val="595959"/>
            </a:solidFill>
            <a:prstDash val="solid"/>
          </a:ln>
        </p:spPr>
        <p:txBody>
          <a:bodyPr/>
          <a:lstStyle/>
          <a:p>
            <a:endParaRPr lang="en-US"/>
          </a:p>
        </p:txBody>
      </p:sp>
      <p:pic>
        <p:nvPicPr>
          <p:cNvPr id="11" name="Image 1" descr="preencoded.png"/>
          <p:cNvPicPr>
            <a:picLocks noChangeAspect="1"/>
          </p:cNvPicPr>
          <p:nvPr/>
        </p:nvPicPr>
        <p:blipFill>
          <a:blip r:embed="rId4"/>
          <a:stretch>
            <a:fillRect/>
          </a:stretch>
        </p:blipFill>
        <p:spPr>
          <a:xfrm>
            <a:off x="7180064" y="2534841"/>
            <a:ext cx="270272" cy="337899"/>
          </a:xfrm>
          <a:prstGeom prst="rect">
            <a:avLst/>
          </a:prstGeom>
        </p:spPr>
      </p:pic>
      <p:sp>
        <p:nvSpPr>
          <p:cNvPr id="12" name="Text 8"/>
          <p:cNvSpPr/>
          <p:nvPr/>
        </p:nvSpPr>
        <p:spPr>
          <a:xfrm>
            <a:off x="8216384" y="2562939"/>
            <a:ext cx="3930968" cy="281583"/>
          </a:xfrm>
          <a:prstGeom prst="rect">
            <a:avLst/>
          </a:prstGeom>
          <a:noFill/>
          <a:ln/>
        </p:spPr>
        <p:txBody>
          <a:bodyPr wrap="none" lIns="0" tIns="0" rIns="0" bIns="0" rtlCol="0" anchor="t"/>
          <a:lstStyle/>
          <a:p>
            <a:pPr marL="0" indent="0" algn="l">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Onboard real-time decision systems</a:t>
            </a:r>
            <a:endParaRPr lang="en-US" sz="1750" dirty="0"/>
          </a:p>
        </p:txBody>
      </p:sp>
      <p:sp>
        <p:nvSpPr>
          <p:cNvPr id="13" name="Text 9"/>
          <p:cNvSpPr/>
          <p:nvPr/>
        </p:nvSpPr>
        <p:spPr>
          <a:xfrm>
            <a:off x="8216384" y="2952631"/>
            <a:ext cx="5783223" cy="288369"/>
          </a:xfrm>
          <a:prstGeom prst="rect">
            <a:avLst/>
          </a:prstGeom>
          <a:noFill/>
          <a:ln/>
        </p:spPr>
        <p:txBody>
          <a:bodyPr wrap="none" lIns="0" tIns="0" rIns="0" bIns="0" rtlCol="0" anchor="t"/>
          <a:lstStyle/>
          <a:p>
            <a:pPr marL="0" indent="0" algn="l">
              <a:lnSpc>
                <a:spcPts val="2250"/>
              </a:lnSpc>
              <a:buNone/>
            </a:pPr>
            <a:r>
              <a:rPr lang="en-US" sz="1400" dirty="0">
                <a:solidFill>
                  <a:srgbClr val="8F8F8F"/>
                </a:solidFill>
                <a:latin typeface="Funnel Sans" pitchFamily="34" charset="0"/>
                <a:ea typeface="Funnel Sans" pitchFamily="34" charset="-122"/>
                <a:cs typeface="Funnel Sans" pitchFamily="34" charset="-120"/>
              </a:rPr>
              <a:t>ESA's OPS-SAT testbed</a:t>
            </a:r>
            <a:endParaRPr lang="en-US" sz="1400" dirty="0"/>
          </a:p>
        </p:txBody>
      </p:sp>
      <p:sp>
        <p:nvSpPr>
          <p:cNvPr id="14" name="Shape 10"/>
          <p:cNvSpPr/>
          <p:nvPr/>
        </p:nvSpPr>
        <p:spPr>
          <a:xfrm>
            <a:off x="6594634" y="3624501"/>
            <a:ext cx="540663" cy="22860"/>
          </a:xfrm>
          <a:prstGeom prst="roundRect">
            <a:avLst>
              <a:gd name="adj" fmla="val 331188"/>
            </a:avLst>
          </a:prstGeom>
          <a:solidFill>
            <a:srgbClr val="595959"/>
          </a:solidFill>
          <a:ln/>
        </p:spPr>
        <p:txBody>
          <a:bodyPr/>
          <a:lstStyle/>
          <a:p>
            <a:endParaRPr lang="en-US"/>
          </a:p>
        </p:txBody>
      </p:sp>
      <p:sp>
        <p:nvSpPr>
          <p:cNvPr id="15" name="Shape 11"/>
          <p:cNvSpPr/>
          <p:nvPr/>
        </p:nvSpPr>
        <p:spPr>
          <a:xfrm>
            <a:off x="7112437" y="3433167"/>
            <a:ext cx="405527" cy="405527"/>
          </a:xfrm>
          <a:prstGeom prst="roundRect">
            <a:avLst>
              <a:gd name="adj" fmla="val 18669"/>
            </a:avLst>
          </a:prstGeom>
          <a:solidFill>
            <a:srgbClr val="404040"/>
          </a:solidFill>
          <a:ln w="7620">
            <a:solidFill>
              <a:srgbClr val="595959"/>
            </a:solidFill>
            <a:prstDash val="solid"/>
          </a:ln>
        </p:spPr>
        <p:txBody>
          <a:bodyPr/>
          <a:lstStyle/>
          <a:p>
            <a:endParaRPr lang="en-US"/>
          </a:p>
        </p:txBody>
      </p:sp>
      <p:pic>
        <p:nvPicPr>
          <p:cNvPr id="16" name="Image 2" descr="preencoded.png"/>
          <p:cNvPicPr>
            <a:picLocks noChangeAspect="1"/>
          </p:cNvPicPr>
          <p:nvPr/>
        </p:nvPicPr>
        <p:blipFill>
          <a:blip r:embed="rId5"/>
          <a:stretch>
            <a:fillRect/>
          </a:stretch>
        </p:blipFill>
        <p:spPr>
          <a:xfrm>
            <a:off x="7180064" y="3466981"/>
            <a:ext cx="270272" cy="337899"/>
          </a:xfrm>
          <a:prstGeom prst="rect">
            <a:avLst/>
          </a:prstGeom>
        </p:spPr>
      </p:pic>
      <p:sp>
        <p:nvSpPr>
          <p:cNvPr id="17" name="Text 12"/>
          <p:cNvSpPr/>
          <p:nvPr/>
        </p:nvSpPr>
        <p:spPr>
          <a:xfrm>
            <a:off x="3709154" y="3495080"/>
            <a:ext cx="2704862" cy="281583"/>
          </a:xfrm>
          <a:prstGeom prst="rect">
            <a:avLst/>
          </a:prstGeom>
          <a:noFill/>
          <a:ln/>
        </p:spPr>
        <p:txBody>
          <a:bodyPr wrap="none" lIns="0" tIns="0" rIns="0" bIns="0" rtlCol="0" anchor="t"/>
          <a:lstStyle/>
          <a:p>
            <a:pPr marL="0" indent="0" algn="r">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AI + quantum computing</a:t>
            </a:r>
            <a:endParaRPr lang="en-US" sz="1750" dirty="0"/>
          </a:p>
        </p:txBody>
      </p:sp>
      <p:sp>
        <p:nvSpPr>
          <p:cNvPr id="18" name="Text 13"/>
          <p:cNvSpPr/>
          <p:nvPr/>
        </p:nvSpPr>
        <p:spPr>
          <a:xfrm>
            <a:off x="630793" y="3884771"/>
            <a:ext cx="5783223" cy="288369"/>
          </a:xfrm>
          <a:prstGeom prst="rect">
            <a:avLst/>
          </a:prstGeom>
          <a:noFill/>
          <a:ln/>
        </p:spPr>
        <p:txBody>
          <a:bodyPr wrap="none" lIns="0" tIns="0" rIns="0" bIns="0" rtlCol="0" anchor="t"/>
          <a:lstStyle/>
          <a:p>
            <a:pPr marL="0" indent="0" algn="r">
              <a:lnSpc>
                <a:spcPts val="2250"/>
              </a:lnSpc>
              <a:buNone/>
            </a:pPr>
            <a:r>
              <a:rPr lang="en-US" sz="1400" dirty="0">
                <a:solidFill>
                  <a:srgbClr val="8F8F8F"/>
                </a:solidFill>
                <a:latin typeface="Funnel Sans" pitchFamily="34" charset="0"/>
                <a:ea typeface="Funnel Sans" pitchFamily="34" charset="-122"/>
                <a:cs typeface="Funnel Sans" pitchFamily="34" charset="-120"/>
              </a:rPr>
              <a:t>For faster space mission simulations (NASA + Google partnership)</a:t>
            </a:r>
            <a:endParaRPr lang="en-US" sz="1400" dirty="0"/>
          </a:p>
        </p:txBody>
      </p:sp>
      <p:sp>
        <p:nvSpPr>
          <p:cNvPr id="19" name="Shape 14"/>
          <p:cNvSpPr/>
          <p:nvPr/>
        </p:nvSpPr>
        <p:spPr>
          <a:xfrm>
            <a:off x="7495103" y="4556641"/>
            <a:ext cx="540663" cy="22860"/>
          </a:xfrm>
          <a:prstGeom prst="roundRect">
            <a:avLst>
              <a:gd name="adj" fmla="val 331188"/>
            </a:avLst>
          </a:prstGeom>
          <a:solidFill>
            <a:srgbClr val="595959"/>
          </a:solidFill>
          <a:ln/>
        </p:spPr>
        <p:txBody>
          <a:bodyPr/>
          <a:lstStyle/>
          <a:p>
            <a:endParaRPr lang="en-US"/>
          </a:p>
        </p:txBody>
      </p:sp>
      <p:sp>
        <p:nvSpPr>
          <p:cNvPr id="20" name="Shape 15"/>
          <p:cNvSpPr/>
          <p:nvPr/>
        </p:nvSpPr>
        <p:spPr>
          <a:xfrm>
            <a:off x="7112437" y="4365308"/>
            <a:ext cx="405527" cy="405527"/>
          </a:xfrm>
          <a:prstGeom prst="roundRect">
            <a:avLst>
              <a:gd name="adj" fmla="val 18669"/>
            </a:avLst>
          </a:prstGeom>
          <a:solidFill>
            <a:srgbClr val="404040"/>
          </a:solidFill>
          <a:ln w="7620">
            <a:solidFill>
              <a:srgbClr val="595959"/>
            </a:solidFill>
            <a:prstDash val="solid"/>
          </a:ln>
        </p:spPr>
        <p:txBody>
          <a:bodyPr/>
          <a:lstStyle/>
          <a:p>
            <a:endParaRPr lang="en-US"/>
          </a:p>
        </p:txBody>
      </p:sp>
      <p:pic>
        <p:nvPicPr>
          <p:cNvPr id="21" name="Image 3" descr="preencoded.png"/>
          <p:cNvPicPr>
            <a:picLocks noChangeAspect="1"/>
          </p:cNvPicPr>
          <p:nvPr/>
        </p:nvPicPr>
        <p:blipFill>
          <a:blip r:embed="rId6"/>
          <a:stretch>
            <a:fillRect/>
          </a:stretch>
        </p:blipFill>
        <p:spPr>
          <a:xfrm>
            <a:off x="7180064" y="4399121"/>
            <a:ext cx="270272" cy="337899"/>
          </a:xfrm>
          <a:prstGeom prst="rect">
            <a:avLst/>
          </a:prstGeom>
        </p:spPr>
      </p:pic>
      <p:sp>
        <p:nvSpPr>
          <p:cNvPr id="22" name="Text 16"/>
          <p:cNvSpPr/>
          <p:nvPr/>
        </p:nvSpPr>
        <p:spPr>
          <a:xfrm>
            <a:off x="8216384" y="4427220"/>
            <a:ext cx="3160276" cy="281583"/>
          </a:xfrm>
          <a:prstGeom prst="rect">
            <a:avLst/>
          </a:prstGeom>
          <a:noFill/>
          <a:ln/>
        </p:spPr>
        <p:txBody>
          <a:bodyPr wrap="none" lIns="0" tIns="0" rIns="0" bIns="0" rtlCol="0" anchor="t"/>
          <a:lstStyle/>
          <a:p>
            <a:pPr marL="0" indent="0" algn="l">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Space debris tracking with AI</a:t>
            </a:r>
            <a:endParaRPr lang="en-US" sz="1750" dirty="0"/>
          </a:p>
        </p:txBody>
      </p:sp>
      <p:sp>
        <p:nvSpPr>
          <p:cNvPr id="23" name="Text 17"/>
          <p:cNvSpPr/>
          <p:nvPr/>
        </p:nvSpPr>
        <p:spPr>
          <a:xfrm>
            <a:off x="8216384" y="4816912"/>
            <a:ext cx="5783223" cy="288369"/>
          </a:xfrm>
          <a:prstGeom prst="rect">
            <a:avLst/>
          </a:prstGeom>
          <a:noFill/>
          <a:ln/>
        </p:spPr>
        <p:txBody>
          <a:bodyPr wrap="none" lIns="0" tIns="0" rIns="0" bIns="0" rtlCol="0" anchor="t"/>
          <a:lstStyle/>
          <a:p>
            <a:pPr marL="0" indent="0" algn="l">
              <a:lnSpc>
                <a:spcPts val="2250"/>
              </a:lnSpc>
              <a:buNone/>
            </a:pPr>
            <a:r>
              <a:rPr lang="en-US" sz="1400" dirty="0">
                <a:solidFill>
                  <a:srgbClr val="8F8F8F"/>
                </a:solidFill>
                <a:latin typeface="Funnel Sans" pitchFamily="34" charset="0"/>
                <a:ea typeface="Funnel Sans" pitchFamily="34" charset="-122"/>
                <a:cs typeface="Funnel Sans" pitchFamily="34" charset="-120"/>
              </a:rPr>
              <a:t>LeoLabs, NorthStar AI forecast collisions</a:t>
            </a:r>
            <a:endParaRPr lang="en-US" sz="1400" dirty="0"/>
          </a:p>
        </p:txBody>
      </p:sp>
      <p:sp>
        <p:nvSpPr>
          <p:cNvPr id="24" name="Shape 18"/>
          <p:cNvSpPr/>
          <p:nvPr/>
        </p:nvSpPr>
        <p:spPr>
          <a:xfrm>
            <a:off x="6594634" y="5488781"/>
            <a:ext cx="540663" cy="22860"/>
          </a:xfrm>
          <a:prstGeom prst="roundRect">
            <a:avLst>
              <a:gd name="adj" fmla="val 331188"/>
            </a:avLst>
          </a:prstGeom>
          <a:solidFill>
            <a:srgbClr val="595959"/>
          </a:solidFill>
          <a:ln/>
        </p:spPr>
        <p:txBody>
          <a:bodyPr/>
          <a:lstStyle/>
          <a:p>
            <a:endParaRPr lang="en-US"/>
          </a:p>
        </p:txBody>
      </p:sp>
      <p:sp>
        <p:nvSpPr>
          <p:cNvPr id="25" name="Shape 19"/>
          <p:cNvSpPr/>
          <p:nvPr/>
        </p:nvSpPr>
        <p:spPr>
          <a:xfrm>
            <a:off x="7112437" y="5297448"/>
            <a:ext cx="405527" cy="405527"/>
          </a:xfrm>
          <a:prstGeom prst="roundRect">
            <a:avLst>
              <a:gd name="adj" fmla="val 18669"/>
            </a:avLst>
          </a:prstGeom>
          <a:solidFill>
            <a:srgbClr val="404040"/>
          </a:solidFill>
          <a:ln w="7620">
            <a:solidFill>
              <a:srgbClr val="595959"/>
            </a:solidFill>
            <a:prstDash val="solid"/>
          </a:ln>
        </p:spPr>
        <p:txBody>
          <a:bodyPr/>
          <a:lstStyle/>
          <a:p>
            <a:endParaRPr lang="en-US"/>
          </a:p>
        </p:txBody>
      </p:sp>
      <p:pic>
        <p:nvPicPr>
          <p:cNvPr id="26" name="Image 4" descr="preencoded.png"/>
          <p:cNvPicPr>
            <a:picLocks noChangeAspect="1"/>
          </p:cNvPicPr>
          <p:nvPr/>
        </p:nvPicPr>
        <p:blipFill>
          <a:blip r:embed="rId7"/>
          <a:stretch>
            <a:fillRect/>
          </a:stretch>
        </p:blipFill>
        <p:spPr>
          <a:xfrm>
            <a:off x="7180064" y="5331262"/>
            <a:ext cx="270272" cy="337899"/>
          </a:xfrm>
          <a:prstGeom prst="rect">
            <a:avLst/>
          </a:prstGeom>
        </p:spPr>
      </p:pic>
      <p:sp>
        <p:nvSpPr>
          <p:cNvPr id="27" name="Text 20"/>
          <p:cNvSpPr/>
          <p:nvPr/>
        </p:nvSpPr>
        <p:spPr>
          <a:xfrm>
            <a:off x="2967871" y="5359360"/>
            <a:ext cx="3446145" cy="281583"/>
          </a:xfrm>
          <a:prstGeom prst="rect">
            <a:avLst/>
          </a:prstGeom>
          <a:noFill/>
          <a:ln/>
        </p:spPr>
        <p:txBody>
          <a:bodyPr wrap="none" lIns="0" tIns="0" rIns="0" bIns="0" rtlCol="0" anchor="t"/>
          <a:lstStyle/>
          <a:p>
            <a:pPr marL="0" indent="0" algn="r">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AI-led space mining exploration</a:t>
            </a:r>
            <a:endParaRPr lang="en-US" sz="1750" dirty="0"/>
          </a:p>
        </p:txBody>
      </p:sp>
      <p:sp>
        <p:nvSpPr>
          <p:cNvPr id="28" name="Text 21"/>
          <p:cNvSpPr/>
          <p:nvPr/>
        </p:nvSpPr>
        <p:spPr>
          <a:xfrm>
            <a:off x="630793" y="5749052"/>
            <a:ext cx="5783223" cy="288369"/>
          </a:xfrm>
          <a:prstGeom prst="rect">
            <a:avLst/>
          </a:prstGeom>
          <a:noFill/>
          <a:ln/>
        </p:spPr>
        <p:txBody>
          <a:bodyPr wrap="none" lIns="0" tIns="0" rIns="0" bIns="0" rtlCol="0" anchor="t"/>
          <a:lstStyle/>
          <a:p>
            <a:pPr marL="0" indent="0" algn="r">
              <a:lnSpc>
                <a:spcPts val="2250"/>
              </a:lnSpc>
              <a:buNone/>
            </a:pPr>
            <a:r>
              <a:rPr lang="en-US" sz="1400" dirty="0">
                <a:solidFill>
                  <a:srgbClr val="8F8F8F"/>
                </a:solidFill>
                <a:latin typeface="Funnel Sans" pitchFamily="34" charset="0"/>
                <a:ea typeface="Funnel Sans" pitchFamily="34" charset="-122"/>
                <a:cs typeface="Funnel Sans" pitchFamily="34" charset="-120"/>
              </a:rPr>
              <a:t>NASA's asteroid mining concepts using AI path planning</a:t>
            </a:r>
            <a:endParaRPr lang="en-US" sz="1400" dirty="0"/>
          </a:p>
        </p:txBody>
      </p:sp>
      <p:sp>
        <p:nvSpPr>
          <p:cNvPr id="29" name="Shape 22"/>
          <p:cNvSpPr/>
          <p:nvPr/>
        </p:nvSpPr>
        <p:spPr>
          <a:xfrm>
            <a:off x="7495103" y="6420922"/>
            <a:ext cx="540663" cy="22860"/>
          </a:xfrm>
          <a:prstGeom prst="roundRect">
            <a:avLst>
              <a:gd name="adj" fmla="val 331188"/>
            </a:avLst>
          </a:prstGeom>
          <a:solidFill>
            <a:srgbClr val="595959"/>
          </a:solidFill>
          <a:ln/>
        </p:spPr>
        <p:txBody>
          <a:bodyPr/>
          <a:lstStyle/>
          <a:p>
            <a:endParaRPr lang="en-US"/>
          </a:p>
        </p:txBody>
      </p:sp>
      <p:sp>
        <p:nvSpPr>
          <p:cNvPr id="30" name="Shape 23"/>
          <p:cNvSpPr/>
          <p:nvPr/>
        </p:nvSpPr>
        <p:spPr>
          <a:xfrm>
            <a:off x="7112437" y="6229588"/>
            <a:ext cx="405527" cy="405527"/>
          </a:xfrm>
          <a:prstGeom prst="roundRect">
            <a:avLst>
              <a:gd name="adj" fmla="val 18669"/>
            </a:avLst>
          </a:prstGeom>
          <a:solidFill>
            <a:srgbClr val="404040"/>
          </a:solidFill>
          <a:ln w="7620">
            <a:solidFill>
              <a:srgbClr val="595959"/>
            </a:solidFill>
            <a:prstDash val="solid"/>
          </a:ln>
        </p:spPr>
        <p:txBody>
          <a:bodyPr/>
          <a:lstStyle/>
          <a:p>
            <a:endParaRPr lang="en-US"/>
          </a:p>
        </p:txBody>
      </p:sp>
      <p:pic>
        <p:nvPicPr>
          <p:cNvPr id="31" name="Image 5" descr="preencoded.png"/>
          <p:cNvPicPr>
            <a:picLocks noChangeAspect="1"/>
          </p:cNvPicPr>
          <p:nvPr/>
        </p:nvPicPr>
        <p:blipFill>
          <a:blip r:embed="rId8"/>
          <a:stretch>
            <a:fillRect/>
          </a:stretch>
        </p:blipFill>
        <p:spPr>
          <a:xfrm>
            <a:off x="7180064" y="6263402"/>
            <a:ext cx="270272" cy="337899"/>
          </a:xfrm>
          <a:prstGeom prst="rect">
            <a:avLst/>
          </a:prstGeom>
        </p:spPr>
      </p:pic>
      <p:sp>
        <p:nvSpPr>
          <p:cNvPr id="32" name="Text 24"/>
          <p:cNvSpPr/>
          <p:nvPr/>
        </p:nvSpPr>
        <p:spPr>
          <a:xfrm>
            <a:off x="8216384" y="6291501"/>
            <a:ext cx="4020860" cy="281583"/>
          </a:xfrm>
          <a:prstGeom prst="rect">
            <a:avLst/>
          </a:prstGeom>
          <a:noFill/>
          <a:ln/>
        </p:spPr>
        <p:txBody>
          <a:bodyPr wrap="none" lIns="0" tIns="0" rIns="0" bIns="0" rtlCol="0" anchor="t"/>
          <a:lstStyle/>
          <a:p>
            <a:pPr marL="0" indent="0" algn="l">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More public-private AI collaborations</a:t>
            </a:r>
            <a:endParaRPr lang="en-US" sz="1750" dirty="0"/>
          </a:p>
        </p:txBody>
      </p:sp>
      <p:sp>
        <p:nvSpPr>
          <p:cNvPr id="33" name="Text 25"/>
          <p:cNvSpPr/>
          <p:nvPr/>
        </p:nvSpPr>
        <p:spPr>
          <a:xfrm>
            <a:off x="8216384" y="6681192"/>
            <a:ext cx="5783223" cy="288369"/>
          </a:xfrm>
          <a:prstGeom prst="rect">
            <a:avLst/>
          </a:prstGeom>
          <a:noFill/>
          <a:ln/>
        </p:spPr>
        <p:txBody>
          <a:bodyPr wrap="none" lIns="0" tIns="0" rIns="0" bIns="0" rtlCol="0" anchor="t"/>
          <a:lstStyle/>
          <a:p>
            <a:pPr marL="0" indent="0" algn="l">
              <a:lnSpc>
                <a:spcPts val="2250"/>
              </a:lnSpc>
              <a:buNone/>
            </a:pPr>
            <a:r>
              <a:rPr lang="en-US" sz="1400" dirty="0">
                <a:solidFill>
                  <a:srgbClr val="8F8F8F"/>
                </a:solidFill>
                <a:latin typeface="Funnel Sans" pitchFamily="34" charset="0"/>
                <a:ea typeface="Funnel Sans" pitchFamily="34" charset="-122"/>
                <a:cs typeface="Funnel Sans" pitchFamily="34" charset="-120"/>
              </a:rPr>
              <a:t>SpaceX, Blue Origin with AI R&amp;D</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Conclusion</a:t>
            </a:r>
            <a:endParaRPr lang="en-US" sz="4450" dirty="0"/>
          </a:p>
        </p:txBody>
      </p:sp>
      <p:sp>
        <p:nvSpPr>
          <p:cNvPr id="3" name="Text 1"/>
          <p:cNvSpPr/>
          <p:nvPr/>
        </p:nvSpPr>
        <p:spPr>
          <a:xfrm>
            <a:off x="793790" y="3202186"/>
            <a:ext cx="3898702" cy="708660"/>
          </a:xfrm>
          <a:prstGeom prst="rect">
            <a:avLst/>
          </a:prstGeom>
          <a:noFill/>
          <a:ln/>
        </p:spPr>
        <p:txBody>
          <a:bodyPr wrap="square" lIns="0" tIns="0" rIns="0" bIns="0" rtlCol="0" anchor="t"/>
          <a:lstStyle/>
          <a:p>
            <a:pPr marL="0" indent="0" algn="r">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AI boosts space safety &amp; discovery</a:t>
            </a:r>
            <a:endParaRPr lang="en-US" sz="2200" dirty="0"/>
          </a:p>
        </p:txBody>
      </p:sp>
      <p:pic>
        <p:nvPicPr>
          <p:cNvPr id="4"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5" name="Image 1" descr="preencoded.png"/>
          <p:cNvPicPr>
            <a:picLocks noChangeAspect="1"/>
          </p:cNvPicPr>
          <p:nvPr/>
        </p:nvPicPr>
        <p:blipFill>
          <a:blip r:embed="rId4"/>
          <a:stretch>
            <a:fillRect/>
          </a:stretch>
        </p:blipFill>
        <p:spPr>
          <a:xfrm>
            <a:off x="6033492" y="3336369"/>
            <a:ext cx="339328" cy="424220"/>
          </a:xfrm>
          <a:prstGeom prst="rect">
            <a:avLst/>
          </a:prstGeom>
        </p:spPr>
      </p:pic>
      <p:sp>
        <p:nvSpPr>
          <p:cNvPr id="6" name="Text 2"/>
          <p:cNvSpPr/>
          <p:nvPr/>
        </p:nvSpPr>
        <p:spPr>
          <a:xfrm>
            <a:off x="9937790" y="2823567"/>
            <a:ext cx="3898821" cy="708660"/>
          </a:xfrm>
          <a:prstGeom prst="rect">
            <a:avLst/>
          </a:prstGeom>
          <a:noFill/>
          <a:ln/>
        </p:spPr>
        <p:txBody>
          <a:bodyPr wrap="squar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Supports autonomy &amp; efficiency</a:t>
            </a:r>
            <a:endParaRPr lang="en-US" sz="2200" dirty="0"/>
          </a:p>
        </p:txBody>
      </p:sp>
      <p:pic>
        <p:nvPicPr>
          <p:cNvPr id="7"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8" name="Image 3" descr="preencoded.png"/>
          <p:cNvPicPr>
            <a:picLocks noChangeAspect="1"/>
          </p:cNvPicPr>
          <p:nvPr/>
        </p:nvPicPr>
        <p:blipFill>
          <a:blip r:embed="rId6"/>
          <a:stretch>
            <a:fillRect/>
          </a:stretch>
        </p:blipFill>
        <p:spPr>
          <a:xfrm>
            <a:off x="7893010" y="3071693"/>
            <a:ext cx="339328" cy="424220"/>
          </a:xfrm>
          <a:prstGeom prst="rect">
            <a:avLst/>
          </a:prstGeom>
        </p:spPr>
      </p:pic>
      <p:sp>
        <p:nvSpPr>
          <p:cNvPr id="9" name="Text 3"/>
          <p:cNvSpPr/>
          <p:nvPr/>
        </p:nvSpPr>
        <p:spPr>
          <a:xfrm>
            <a:off x="10051256" y="4693563"/>
            <a:ext cx="3000613" cy="354330"/>
          </a:xfrm>
          <a:prstGeom prst="rect">
            <a:avLst/>
          </a:prstGeom>
          <a:noFill/>
          <a:ln/>
        </p:spPr>
        <p:txBody>
          <a:bodyPr wrap="non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Reduces risk and cost</a:t>
            </a:r>
            <a:endParaRPr lang="en-US" sz="2200" dirty="0"/>
          </a:p>
        </p:txBody>
      </p:sp>
      <p:pic>
        <p:nvPicPr>
          <p:cNvPr id="10"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1" name="Image 5" descr="preencoded.png"/>
          <p:cNvPicPr>
            <a:picLocks noChangeAspect="1"/>
          </p:cNvPicPr>
          <p:nvPr/>
        </p:nvPicPr>
        <p:blipFill>
          <a:blip r:embed="rId8"/>
          <a:stretch>
            <a:fillRect/>
          </a:stretch>
        </p:blipFill>
        <p:spPr>
          <a:xfrm>
            <a:off x="8719423" y="4758452"/>
            <a:ext cx="339328" cy="424220"/>
          </a:xfrm>
          <a:prstGeom prst="rect">
            <a:avLst/>
          </a:prstGeom>
        </p:spPr>
      </p:pic>
      <p:sp>
        <p:nvSpPr>
          <p:cNvPr id="12" name="Text 4"/>
          <p:cNvSpPr/>
          <p:nvPr/>
        </p:nvSpPr>
        <p:spPr>
          <a:xfrm>
            <a:off x="9937790" y="6211729"/>
            <a:ext cx="3565088" cy="354330"/>
          </a:xfrm>
          <a:prstGeom prst="rect">
            <a:avLst/>
          </a:prstGeom>
          <a:noFill/>
          <a:ln/>
        </p:spPr>
        <p:txBody>
          <a:bodyPr wrap="non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Powers next-gen missions</a:t>
            </a:r>
            <a:endParaRPr lang="en-US" sz="2200" dirty="0"/>
          </a:p>
        </p:txBody>
      </p:sp>
      <p:pic>
        <p:nvPicPr>
          <p:cNvPr id="13" name="Image 6" descr="preencoded.png"/>
          <p:cNvPicPr>
            <a:picLocks noChangeAspect="1"/>
          </p:cNvPicPr>
          <p:nvPr/>
        </p:nvPicPr>
        <p:blipFill>
          <a:blip r:embed="rId9"/>
          <a:stretch>
            <a:fillRect/>
          </a:stretch>
        </p:blipFill>
        <p:spPr>
          <a:xfrm>
            <a:off x="5032653" y="2413516"/>
            <a:ext cx="4564975" cy="4564975"/>
          </a:xfrm>
          <a:prstGeom prst="rect">
            <a:avLst/>
          </a:prstGeom>
        </p:spPr>
      </p:pic>
      <p:pic>
        <p:nvPicPr>
          <p:cNvPr id="14" name="Image 7" descr="preencoded.png"/>
          <p:cNvPicPr>
            <a:picLocks noChangeAspect="1"/>
          </p:cNvPicPr>
          <p:nvPr/>
        </p:nvPicPr>
        <p:blipFill>
          <a:blip r:embed="rId10"/>
          <a:stretch>
            <a:fillRect/>
          </a:stretch>
        </p:blipFill>
        <p:spPr>
          <a:xfrm>
            <a:off x="7370564" y="6065520"/>
            <a:ext cx="339328" cy="424220"/>
          </a:xfrm>
          <a:prstGeom prst="rect">
            <a:avLst/>
          </a:prstGeom>
        </p:spPr>
      </p:pic>
      <p:sp>
        <p:nvSpPr>
          <p:cNvPr id="15" name="Text 5"/>
          <p:cNvSpPr/>
          <p:nvPr/>
        </p:nvSpPr>
        <p:spPr>
          <a:xfrm>
            <a:off x="793790" y="5654754"/>
            <a:ext cx="3898702" cy="708660"/>
          </a:xfrm>
          <a:prstGeom prst="rect">
            <a:avLst/>
          </a:prstGeom>
          <a:noFill/>
          <a:ln/>
        </p:spPr>
        <p:txBody>
          <a:bodyPr wrap="square" lIns="0" tIns="0" rIns="0" bIns="0" rtlCol="0" anchor="t"/>
          <a:lstStyle/>
          <a:p>
            <a:pPr marL="0" indent="0" algn="r">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Future: AI as mission partner</a:t>
            </a:r>
            <a:endParaRPr lang="en-US" sz="2200" dirty="0"/>
          </a:p>
        </p:txBody>
      </p:sp>
      <p:pic>
        <p:nvPicPr>
          <p:cNvPr id="16" name="Image 8" descr="preencoded.png"/>
          <p:cNvPicPr>
            <a:picLocks noChangeAspect="1"/>
          </p:cNvPicPr>
          <p:nvPr/>
        </p:nvPicPr>
        <p:blipFill>
          <a:blip r:embed="rId11"/>
          <a:stretch>
            <a:fillRect/>
          </a:stretch>
        </p:blipFill>
        <p:spPr>
          <a:xfrm>
            <a:off x="5032653" y="2413516"/>
            <a:ext cx="4564975" cy="4564975"/>
          </a:xfrm>
          <a:prstGeom prst="rect">
            <a:avLst/>
          </a:prstGeom>
        </p:spPr>
      </p:pic>
      <p:pic>
        <p:nvPicPr>
          <p:cNvPr id="17" name="Image 9" descr="preencoded.png"/>
          <p:cNvPicPr>
            <a:picLocks noChangeAspect="1"/>
          </p:cNvPicPr>
          <p:nvPr/>
        </p:nvPicPr>
        <p:blipFill>
          <a:blip r:embed="rId12"/>
          <a:stretch>
            <a:fillRect/>
          </a:stretch>
        </p:blipFill>
        <p:spPr>
          <a:xfrm>
            <a:off x="5710595" y="5186720"/>
            <a:ext cx="339328" cy="4242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700088"/>
            <a:ext cx="8859083" cy="708779"/>
          </a:xfrm>
          <a:prstGeom prst="rect">
            <a:avLst/>
          </a:prstGeom>
          <a:noFill/>
          <a:ln/>
        </p:spPr>
        <p:txBody>
          <a:bodyPr wrap="none" lIns="0" tIns="0" rIns="0" bIns="0" rtlCol="0" anchor="t"/>
          <a:lstStyle/>
          <a:p>
            <a:pPr marL="0" indent="0" algn="l">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References &amp; Acknowledgments</a:t>
            </a:r>
            <a:endParaRPr lang="en-US" sz="4450" dirty="0"/>
          </a:p>
        </p:txBody>
      </p:sp>
      <p:pic>
        <p:nvPicPr>
          <p:cNvPr id="3" name="Image 0" descr="preencoded.png"/>
          <p:cNvPicPr>
            <a:picLocks noChangeAspect="1"/>
          </p:cNvPicPr>
          <p:nvPr/>
        </p:nvPicPr>
        <p:blipFill>
          <a:blip r:embed="rId3"/>
          <a:stretch>
            <a:fillRect/>
          </a:stretch>
        </p:blipFill>
        <p:spPr>
          <a:xfrm>
            <a:off x="2096333" y="2008465"/>
            <a:ext cx="1588413" cy="907256"/>
          </a:xfrm>
          <a:prstGeom prst="rect">
            <a:avLst/>
          </a:prstGeom>
        </p:spPr>
      </p:pic>
      <p:pic>
        <p:nvPicPr>
          <p:cNvPr id="4" name="Image 1" descr="preencoded.png"/>
          <p:cNvPicPr>
            <a:picLocks noChangeAspect="1"/>
          </p:cNvPicPr>
          <p:nvPr/>
        </p:nvPicPr>
        <p:blipFill>
          <a:blip r:embed="rId4"/>
          <a:stretch>
            <a:fillRect/>
          </a:stretch>
        </p:blipFill>
        <p:spPr>
          <a:xfrm>
            <a:off x="3866198" y="2008465"/>
            <a:ext cx="1588413" cy="907256"/>
          </a:xfrm>
          <a:prstGeom prst="rect">
            <a:avLst/>
          </a:prstGeom>
        </p:spPr>
      </p:pic>
      <p:pic>
        <p:nvPicPr>
          <p:cNvPr id="5" name="Image 2" descr="preencoded.png"/>
          <p:cNvPicPr>
            <a:picLocks noChangeAspect="1"/>
          </p:cNvPicPr>
          <p:nvPr/>
        </p:nvPicPr>
        <p:blipFill>
          <a:blip r:embed="rId5"/>
          <a:stretch>
            <a:fillRect/>
          </a:stretch>
        </p:blipFill>
        <p:spPr>
          <a:xfrm>
            <a:off x="5636062" y="2008465"/>
            <a:ext cx="1588413" cy="907256"/>
          </a:xfrm>
          <a:prstGeom prst="rect">
            <a:avLst/>
          </a:prstGeom>
        </p:spPr>
      </p:pic>
      <p:pic>
        <p:nvPicPr>
          <p:cNvPr id="6" name="Image 3" descr="preencoded.png"/>
          <p:cNvPicPr>
            <a:picLocks noChangeAspect="1"/>
          </p:cNvPicPr>
          <p:nvPr/>
        </p:nvPicPr>
        <p:blipFill>
          <a:blip r:embed="rId6"/>
          <a:stretch>
            <a:fillRect/>
          </a:stretch>
        </p:blipFill>
        <p:spPr>
          <a:xfrm>
            <a:off x="7405926" y="2008465"/>
            <a:ext cx="1588413" cy="907256"/>
          </a:xfrm>
          <a:prstGeom prst="rect">
            <a:avLst/>
          </a:prstGeom>
        </p:spPr>
      </p:pic>
      <p:pic>
        <p:nvPicPr>
          <p:cNvPr id="7" name="Image 4" descr="preencoded.png"/>
          <p:cNvPicPr>
            <a:picLocks noChangeAspect="1"/>
          </p:cNvPicPr>
          <p:nvPr/>
        </p:nvPicPr>
        <p:blipFill>
          <a:blip r:embed="rId7"/>
          <a:stretch>
            <a:fillRect/>
          </a:stretch>
        </p:blipFill>
        <p:spPr>
          <a:xfrm>
            <a:off x="9175790" y="2008465"/>
            <a:ext cx="1588413" cy="907256"/>
          </a:xfrm>
          <a:prstGeom prst="rect">
            <a:avLst/>
          </a:prstGeom>
        </p:spPr>
      </p:pic>
      <p:pic>
        <p:nvPicPr>
          <p:cNvPr id="8" name="Image 5" descr="preencoded.png"/>
          <p:cNvPicPr>
            <a:picLocks noChangeAspect="1"/>
          </p:cNvPicPr>
          <p:nvPr/>
        </p:nvPicPr>
        <p:blipFill>
          <a:blip r:embed="rId8"/>
          <a:stretch>
            <a:fillRect/>
          </a:stretch>
        </p:blipFill>
        <p:spPr>
          <a:xfrm>
            <a:off x="10945654" y="2008465"/>
            <a:ext cx="1588413" cy="907256"/>
          </a:xfrm>
          <a:prstGeom prst="rect">
            <a:avLst/>
          </a:prstGeom>
        </p:spPr>
      </p:pic>
      <p:sp>
        <p:nvSpPr>
          <p:cNvPr id="9" name="Text 1"/>
          <p:cNvSpPr/>
          <p:nvPr/>
        </p:nvSpPr>
        <p:spPr>
          <a:xfrm>
            <a:off x="793790" y="3061692"/>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F8F8F"/>
                </a:solidFill>
                <a:latin typeface="Funnel Sans" pitchFamily="34" charset="0"/>
                <a:ea typeface="Funnel Sans" pitchFamily="34" charset="-122"/>
                <a:cs typeface="Funnel Sans" pitchFamily="34" charset="-120"/>
              </a:rPr>
              <a:t>NASA Jet Propulsion Laboratory. (2022). AEGIS: Autonomous Targeting for Mars Rovers. </a:t>
            </a:r>
            <a:r>
              <a:rPr lang="en-US" sz="1750" u="sng" dirty="0">
                <a:solidFill>
                  <a:srgbClr val="FFFFFF"/>
                </a:solidFill>
                <a:latin typeface="Funnel Sans" pitchFamily="34" charset="0"/>
                <a:ea typeface="Funnel Sans" pitchFamily="34" charset="-122"/>
                <a:cs typeface="Funnel Sans" pitchFamily="34" charset="-120"/>
                <a:hlinkClick r:id="rId9">
                  <a:extLst>
                    <a:ext uri="{A12FA001-AC4F-418D-AE19-62706E023703}">
                      <ahyp:hlinkClr xmlns:ahyp="http://schemas.microsoft.com/office/drawing/2018/hyperlinkcolor" val="tx"/>
                    </a:ext>
                  </a:extLst>
                </a:hlinkClick>
              </a:rPr>
              <a:t>https://www.jpl.nasa.gov/news/aegis-autonomous-targeting-for-mars-rovers</a:t>
            </a:r>
            <a:endParaRPr lang="en-US" sz="1750" dirty="0"/>
          </a:p>
        </p:txBody>
      </p:sp>
      <p:sp>
        <p:nvSpPr>
          <p:cNvPr id="10" name="Text 2"/>
          <p:cNvSpPr/>
          <p:nvPr/>
        </p:nvSpPr>
        <p:spPr>
          <a:xfrm>
            <a:off x="793790" y="3788735"/>
            <a:ext cx="13042821" cy="502781"/>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F8F8F"/>
                </a:solidFill>
                <a:latin typeface="Funnel Sans" pitchFamily="34" charset="0"/>
                <a:ea typeface="Funnel Sans" pitchFamily="34" charset="-122"/>
                <a:cs typeface="Funnel Sans" pitchFamily="34" charset="-120"/>
              </a:rPr>
              <a:t>European Space Agency (ESA). (2021). Collision Avoidance Powered by AI. </a:t>
            </a:r>
            <a:r>
              <a:rPr lang="en-US" sz="1750" u="sng" dirty="0">
                <a:solidFill>
                  <a:srgbClr val="FFFFFF"/>
                </a:solidFill>
                <a:latin typeface="Funnel Sans" pitchFamily="34" charset="0"/>
                <a:ea typeface="Funnel Sans" pitchFamily="34" charset="-122"/>
                <a:cs typeface="Funnel Sans" pitchFamily="34" charset="-120"/>
                <a:hlinkClick r:id="rId10">
                  <a:extLst>
                    <a:ext uri="{A12FA001-AC4F-418D-AE19-62706E023703}">
                      <ahyp:hlinkClr xmlns:ahyp="http://schemas.microsoft.com/office/drawing/2018/hyperlinkcolor" val="tx"/>
                    </a:ext>
                  </a:extLst>
                </a:hlinkClick>
              </a:rPr>
              <a:t>https://www.esa.int/Safety\_Security/Space\_Debris</a:t>
            </a:r>
            <a:endParaRPr lang="en-US" sz="1750" dirty="0"/>
          </a:p>
        </p:txBody>
      </p:sp>
      <p:sp>
        <p:nvSpPr>
          <p:cNvPr id="11" name="Text 3"/>
          <p:cNvSpPr/>
          <p:nvPr/>
        </p:nvSpPr>
        <p:spPr>
          <a:xfrm>
            <a:off x="793790" y="429275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8F8F8F"/>
                </a:solidFill>
                <a:latin typeface="Funnel Sans" pitchFamily="34" charset="0"/>
                <a:ea typeface="Funnel Sans" pitchFamily="34" charset="-122"/>
                <a:cs typeface="Funnel Sans" pitchFamily="34" charset="-120"/>
              </a:rPr>
              <a:t>IBM. (2020). How Watson Assists Astronauts on the ISS. </a:t>
            </a:r>
            <a:r>
              <a:rPr lang="en-US" sz="1750" u="sng" dirty="0">
                <a:solidFill>
                  <a:srgbClr val="FFFFFF"/>
                </a:solidFill>
                <a:latin typeface="Funnel Sans" pitchFamily="34" charset="0"/>
                <a:ea typeface="Funnel Sans" pitchFamily="34" charset="-122"/>
                <a:cs typeface="Funnel Sans" pitchFamily="34" charset="-120"/>
                <a:hlinkClick r:id="rId11">
                  <a:extLst>
                    <a:ext uri="{A12FA001-AC4F-418D-AE19-62706E023703}">
                      <ahyp:hlinkClr xmlns:ahyp="http://schemas.microsoft.com/office/drawing/2018/hyperlinkcolor" val="tx"/>
                    </a:ext>
                  </a:extLst>
                </a:hlinkClick>
              </a:rPr>
              <a:t>https://www.ibm.com/blogs/research/2020/02/ai-iss/</a:t>
            </a:r>
          </a:p>
        </p:txBody>
      </p:sp>
      <p:sp>
        <p:nvSpPr>
          <p:cNvPr id="12" name="Text 4"/>
          <p:cNvSpPr/>
          <p:nvPr/>
        </p:nvSpPr>
        <p:spPr>
          <a:xfrm>
            <a:off x="793790" y="4746102"/>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F8F8F"/>
                </a:solidFill>
                <a:latin typeface="Funnel Sans" pitchFamily="34" charset="0"/>
                <a:ea typeface="Funnel Sans" pitchFamily="34" charset="-122"/>
                <a:cs typeface="Funnel Sans" pitchFamily="34" charset="-120"/>
              </a:rPr>
              <a:t>Google AI. (2017). Using Machine Learning to Discover Exoplanets. </a:t>
            </a:r>
            <a:r>
              <a:rPr lang="en-US" sz="1750" u="sng" dirty="0">
                <a:solidFill>
                  <a:srgbClr val="FFFFFF"/>
                </a:solidFill>
                <a:latin typeface="Funnel Sans" pitchFamily="34" charset="0"/>
                <a:ea typeface="Funnel Sans" pitchFamily="34" charset="-122"/>
                <a:cs typeface="Funnel Sans" pitchFamily="34" charset="-120"/>
                <a:hlinkClick r:id="rId12">
                  <a:extLst>
                    <a:ext uri="{A12FA001-AC4F-418D-AE19-62706E023703}">
                      <ahyp:hlinkClr xmlns:ahyp="http://schemas.microsoft.com/office/drawing/2018/hyperlinkcolor" val="tx"/>
                    </a:ext>
                  </a:extLst>
                </a:hlinkClick>
              </a:rPr>
              <a:t>https://ai.googleblog.com/2017/12/announcing-two-new-exoplanets-discovered.html</a:t>
            </a:r>
            <a:endParaRPr lang="en-US" sz="1750" dirty="0"/>
          </a:p>
        </p:txBody>
      </p:sp>
      <p:sp>
        <p:nvSpPr>
          <p:cNvPr id="13" name="Text 5"/>
          <p:cNvSpPr/>
          <p:nvPr/>
        </p:nvSpPr>
        <p:spPr>
          <a:xfrm>
            <a:off x="793790" y="547314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8F8F8F"/>
                </a:solidFill>
                <a:latin typeface="Funnel Sans" pitchFamily="34" charset="0"/>
                <a:ea typeface="Funnel Sans" pitchFamily="34" charset="-122"/>
                <a:cs typeface="Funnel Sans" pitchFamily="34" charset="-120"/>
              </a:rPr>
              <a:t>LeoLabs. (2023). AI-Powered Space Traffic Management. </a:t>
            </a:r>
            <a:r>
              <a:rPr lang="en-US" sz="1750" u="sng" dirty="0">
                <a:solidFill>
                  <a:srgbClr val="FFFFFF"/>
                </a:solidFill>
                <a:latin typeface="Funnel Sans" pitchFamily="34" charset="0"/>
                <a:ea typeface="Funnel Sans" pitchFamily="34" charset="-122"/>
                <a:cs typeface="Funnel Sans" pitchFamily="34" charset="-120"/>
                <a:hlinkClick r:id="rId13">
                  <a:extLst>
                    <a:ext uri="{A12FA001-AC4F-418D-AE19-62706E023703}">
                      <ahyp:hlinkClr xmlns:ahyp="http://schemas.microsoft.com/office/drawing/2018/hyperlinkcolor" val="tx"/>
                    </a:ext>
                  </a:extLst>
                </a:hlinkClick>
              </a:rPr>
              <a:t>https://www.leolabs.space</a:t>
            </a:r>
            <a:endParaRPr lang="en-US" sz="1750" dirty="0"/>
          </a:p>
        </p:txBody>
      </p:sp>
      <p:sp>
        <p:nvSpPr>
          <p:cNvPr id="14" name="Text 6"/>
          <p:cNvSpPr/>
          <p:nvPr/>
        </p:nvSpPr>
        <p:spPr>
          <a:xfrm>
            <a:off x="793790" y="5826131"/>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F8F8F"/>
                </a:solidFill>
                <a:latin typeface="Funnel Sans" pitchFamily="34" charset="0"/>
                <a:ea typeface="Funnel Sans" pitchFamily="34" charset="-122"/>
                <a:cs typeface="Funnel Sans" pitchFamily="34" charset="-120"/>
              </a:rPr>
              <a:t>NASA &amp; Google. (2019). Quantum Supremacy Applied to Space Missions. </a:t>
            </a:r>
            <a:r>
              <a:rPr lang="en-US" sz="1750" u="sng" dirty="0">
                <a:solidFill>
                  <a:srgbClr val="FFFFFF"/>
                </a:solidFill>
                <a:latin typeface="Funnel Sans" pitchFamily="34" charset="0"/>
                <a:ea typeface="Funnel Sans" pitchFamily="34" charset="-122"/>
                <a:cs typeface="Funnel Sans" pitchFamily="34" charset="-120"/>
                <a:hlinkClick r:id="rId14">
                  <a:extLst>
                    <a:ext uri="{A12FA001-AC4F-418D-AE19-62706E023703}">
                      <ahyp:hlinkClr xmlns:ahyp="http://schemas.microsoft.com/office/drawing/2018/hyperlinkcolor" val="tx"/>
                    </a:ext>
                  </a:extLst>
                </a:hlinkClick>
              </a:rPr>
              <a:t>https://www.nasa.gov/feature/quantum-computing-and-space-exploration</a:t>
            </a:r>
            <a:endParaRPr lang="en-US" sz="1750" dirty="0"/>
          </a:p>
        </p:txBody>
      </p:sp>
      <p:sp>
        <p:nvSpPr>
          <p:cNvPr id="15" name="Text 7"/>
          <p:cNvSpPr/>
          <p:nvPr/>
        </p:nvSpPr>
        <p:spPr>
          <a:xfrm>
            <a:off x="793790" y="656432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8F8F8F"/>
                </a:solidFill>
                <a:latin typeface="Funnel Sans" pitchFamily="34" charset="0"/>
                <a:ea typeface="Funnel Sans" pitchFamily="34" charset="-122"/>
                <a:cs typeface="Funnel Sans" pitchFamily="34" charset="-120"/>
              </a:rPr>
              <a:t>Boeing. (2021). CST-100 Starliner and AI-Assisted Spaceflight. https://www.boeing.com/space/starliner/</a:t>
            </a:r>
            <a:endParaRPr lang="en-US" sz="1750" dirty="0"/>
          </a:p>
        </p:txBody>
      </p:sp>
      <p:sp>
        <p:nvSpPr>
          <p:cNvPr id="16" name="TextBox 15">
            <a:extLst>
              <a:ext uri="{FF2B5EF4-FFF2-40B4-BE49-F238E27FC236}">
                <a16:creationId xmlns:a16="http://schemas.microsoft.com/office/drawing/2014/main" id="{FCFFB1DA-040D-69C0-1176-0D082A418543}"/>
              </a:ext>
            </a:extLst>
          </p:cNvPr>
          <p:cNvSpPr txBox="1"/>
          <p:nvPr/>
        </p:nvSpPr>
        <p:spPr>
          <a:xfrm>
            <a:off x="795454" y="7033149"/>
            <a:ext cx="1304692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i="1" dirty="0">
                <a:solidFill>
                  <a:schemeClr val="tx1">
                    <a:lumMod val="49000"/>
                    <a:lumOff val="51000"/>
                  </a:schemeClr>
                </a:solidFill>
                <a:latin typeface="Mona Sans Semi Bold"/>
                <a:ea typeface="+mn-lt"/>
                <a:cs typeface="+mn-lt"/>
              </a:rPr>
              <a:t>(PDF) Artificial Intelligence for a Safe Space: Data and Model Development Trends in Orbit Prediction and Collision Avoidance</a:t>
            </a:r>
            <a:r>
              <a:rPr lang="en-US" dirty="0">
                <a:solidFill>
                  <a:schemeClr val="tx1">
                    <a:lumMod val="49000"/>
                    <a:lumOff val="51000"/>
                  </a:schemeClr>
                </a:solidFill>
                <a:latin typeface="Mona Sans Semi Bold"/>
                <a:ea typeface="+mn-lt"/>
                <a:cs typeface="+mn-lt"/>
              </a:rPr>
              <a:t>, </a:t>
            </a:r>
            <a:r>
              <a:rPr lang="en-US" dirty="0">
                <a:solidFill>
                  <a:schemeClr val="tx1">
                    <a:lumMod val="49000"/>
                    <a:lumOff val="51000"/>
                  </a:schemeClr>
                </a:solidFill>
                <a:latin typeface="Mona Sans Semi Bold"/>
                <a:ea typeface="+mn-lt"/>
                <a:cs typeface="+mn-lt"/>
                <a:hlinkClick r:id="rId15">
                  <a:extLst>
                    <a:ext uri="{A12FA001-AC4F-418D-AE19-62706E023703}">
                      <ahyp:hlinkClr xmlns:ahyp="http://schemas.microsoft.com/office/drawing/2018/hyperlinkcolor" val="tx"/>
                    </a:ext>
                  </a:extLst>
                </a:hlinkClick>
              </a:rPr>
              <a:t>www.researchgate.net/publication/377599847_Artificial_Intelligence_for_a_Safe_Space_Data_and_Model_Development_Trends_in_Orbit_Prediction_and_Collision_Avoidance</a:t>
            </a:r>
            <a:r>
              <a:rPr lang="en-US" dirty="0">
                <a:solidFill>
                  <a:schemeClr val="tx1">
                    <a:lumMod val="49000"/>
                    <a:lumOff val="51000"/>
                  </a:schemeClr>
                </a:solidFill>
                <a:latin typeface="Mona Sans Semi Bold"/>
                <a:ea typeface="+mn-lt"/>
                <a:cs typeface="+mn-lt"/>
              </a:rPr>
              <a:t>. Accessed 16 June 2025. </a:t>
            </a:r>
            <a:endParaRPr lang="en-US">
              <a:solidFill>
                <a:schemeClr val="tx1">
                  <a:lumMod val="49000"/>
                  <a:lumOff val="51000"/>
                </a:schemeClr>
              </a:solidFill>
              <a:latin typeface="Mona Sans Semi Bold"/>
              <a:ea typeface="Calibri"/>
              <a:cs typeface="Calibri"/>
            </a:endParaRPr>
          </a:p>
          <a:p>
            <a:pPr marL="285750" indent="-285750">
              <a:buFont typeface="Arial"/>
              <a:buChar char="•"/>
            </a:pPr>
            <a:r>
              <a:rPr lang="en-US" dirty="0">
                <a:solidFill>
                  <a:schemeClr val="tx1">
                    <a:lumMod val="49000"/>
                    <a:lumOff val="51000"/>
                  </a:schemeClr>
                </a:solidFill>
                <a:ea typeface="+mn-lt"/>
                <a:cs typeface="+mn-lt"/>
                <a:hlinkClick r:id="rId16"/>
              </a:rPr>
              <a:t>CIMON, the AI-powered robot, launches a new era in space travel | IBM</a:t>
            </a:r>
            <a:endParaRPr lang="en-US" dirty="0">
              <a:solidFill>
                <a:schemeClr val="tx1">
                  <a:lumMod val="49000"/>
                  <a:lumOff val="51000"/>
                </a:schemeClr>
              </a:solidFill>
              <a:latin typeface="Mona Sans Semi Bold"/>
              <a:ea typeface="Calibri"/>
              <a:cs typeface="Calibri"/>
            </a:endParaRPr>
          </a:p>
          <a:p>
            <a:pPr marL="285750" indent="-285750">
              <a:buFont typeface="Arial"/>
              <a:buChar char="•"/>
            </a:pPr>
            <a:endParaRPr lang="en-US" dirty="0">
              <a:latin typeface="Mona Sans Semi Bold"/>
              <a:ea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35887"/>
            <a:ext cx="8740497" cy="708779"/>
          </a:xfrm>
          <a:prstGeom prst="rect">
            <a:avLst/>
          </a:prstGeom>
          <a:noFill/>
          <a:ln/>
        </p:spPr>
        <p:txBody>
          <a:bodyPr wrap="none" lIns="0" tIns="0" rIns="0" bIns="0" rtlCol="0" anchor="t"/>
          <a:lstStyle/>
          <a:p>
            <a:pPr marL="0" indent="0" algn="l">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Domain Overview &amp; Importance</a:t>
            </a:r>
            <a:endParaRPr lang="en-US" sz="4450" dirty="0"/>
          </a:p>
        </p:txBody>
      </p:sp>
      <p:sp>
        <p:nvSpPr>
          <p:cNvPr id="3" name="Text 1"/>
          <p:cNvSpPr/>
          <p:nvPr/>
        </p:nvSpPr>
        <p:spPr>
          <a:xfrm>
            <a:off x="793790" y="36116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DDDDD"/>
                </a:solidFill>
                <a:latin typeface="Mona Sans Semi Bold" pitchFamily="34" charset="0"/>
                <a:ea typeface="Mona Sans Semi Bold" pitchFamily="34" charset="-122"/>
                <a:cs typeface="Mona Sans Semi Bold" pitchFamily="34" charset="-120"/>
              </a:rPr>
              <a:t>Space Domain</a:t>
            </a:r>
            <a:endParaRPr lang="en-US" sz="2200" dirty="0"/>
          </a:p>
        </p:txBody>
      </p:sp>
      <p:sp>
        <p:nvSpPr>
          <p:cNvPr id="4" name="Text 2"/>
          <p:cNvSpPr/>
          <p:nvPr/>
        </p:nvSpPr>
        <p:spPr>
          <a:xfrm>
            <a:off x="793790" y="4192786"/>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Space = exploration, satellites, data</a:t>
            </a:r>
            <a:endParaRPr lang="en-US" sz="1750" dirty="0"/>
          </a:p>
        </p:txBody>
      </p:sp>
      <p:sp>
        <p:nvSpPr>
          <p:cNvPr id="5" name="Text 3"/>
          <p:cNvSpPr/>
          <p:nvPr/>
        </p:nvSpPr>
        <p:spPr>
          <a:xfrm>
            <a:off x="793790" y="4759762"/>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Supports GPS, weather, defense</a:t>
            </a:r>
            <a:endParaRPr lang="en-US" sz="1750" dirty="0"/>
          </a:p>
        </p:txBody>
      </p:sp>
      <p:sp>
        <p:nvSpPr>
          <p:cNvPr id="6" name="Text 4"/>
          <p:cNvSpPr/>
          <p:nvPr/>
        </p:nvSpPr>
        <p:spPr>
          <a:xfrm>
            <a:off x="793790" y="5326737"/>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High risk &amp; high cost missions</a:t>
            </a:r>
            <a:endParaRPr lang="en-US" sz="1750" dirty="0"/>
          </a:p>
        </p:txBody>
      </p:sp>
      <p:sp>
        <p:nvSpPr>
          <p:cNvPr id="7" name="Text 5"/>
          <p:cNvSpPr/>
          <p:nvPr/>
        </p:nvSpPr>
        <p:spPr>
          <a:xfrm>
            <a:off x="7599521" y="36116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DDDDD"/>
                </a:solidFill>
                <a:latin typeface="Mona Sans Semi Bold" pitchFamily="34" charset="0"/>
                <a:ea typeface="Mona Sans Semi Bold" pitchFamily="34" charset="-122"/>
                <a:cs typeface="Mona Sans Semi Bold" pitchFamily="34" charset="-120"/>
              </a:rPr>
              <a:t>AI Necessity</a:t>
            </a:r>
            <a:endParaRPr lang="en-US" sz="2200" dirty="0"/>
          </a:p>
        </p:txBody>
      </p:sp>
      <p:sp>
        <p:nvSpPr>
          <p:cNvPr id="8" name="Text 6"/>
          <p:cNvSpPr/>
          <p:nvPr/>
        </p:nvSpPr>
        <p:spPr>
          <a:xfrm>
            <a:off x="7599521" y="4192786"/>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Large data volumes from space</a:t>
            </a:r>
            <a:endParaRPr lang="en-US" sz="1750" dirty="0"/>
          </a:p>
        </p:txBody>
      </p:sp>
      <p:sp>
        <p:nvSpPr>
          <p:cNvPr id="9" name="Text 7"/>
          <p:cNvSpPr/>
          <p:nvPr/>
        </p:nvSpPr>
        <p:spPr>
          <a:xfrm>
            <a:off x="7599521" y="4759762"/>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Demands automation &amp; accuracy</a:t>
            </a:r>
            <a:endParaRPr lang="en-US" sz="1750" dirty="0"/>
          </a:p>
        </p:txBody>
      </p:sp>
      <p:sp>
        <p:nvSpPr>
          <p:cNvPr id="10" name="Text 8"/>
          <p:cNvSpPr/>
          <p:nvPr/>
        </p:nvSpPr>
        <p:spPr>
          <a:xfrm>
            <a:off x="7599521" y="5326737"/>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AI enables efficient analysis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793790" y="1213009"/>
            <a:ext cx="6337102" cy="708779"/>
          </a:xfrm>
          <a:prstGeom prst="rect">
            <a:avLst/>
          </a:prstGeom>
          <a:noFill/>
          <a:ln/>
        </p:spPr>
        <p:txBody>
          <a:bodyPr wrap="none" lIns="0" tIns="0" rIns="0" bIns="0" rtlCol="0" anchor="t"/>
          <a:lstStyle/>
          <a:p>
            <a:pPr marL="0" indent="0" algn="l">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AI Use Case Motivation</a:t>
            </a:r>
            <a:endParaRPr lang="en-US" sz="4450" dirty="0"/>
          </a:p>
        </p:txBody>
      </p:sp>
      <p:pic>
        <p:nvPicPr>
          <p:cNvPr id="4" name="Image 1" descr="preencoded.png"/>
          <p:cNvPicPr>
            <a:picLocks noChangeAspect="1"/>
          </p:cNvPicPr>
          <p:nvPr/>
        </p:nvPicPr>
        <p:blipFill>
          <a:blip r:embed="rId4"/>
          <a:stretch>
            <a:fillRect/>
          </a:stretch>
        </p:blipFill>
        <p:spPr>
          <a:xfrm>
            <a:off x="793790" y="2261949"/>
            <a:ext cx="1134070" cy="1360884"/>
          </a:xfrm>
          <a:prstGeom prst="rect">
            <a:avLst/>
          </a:prstGeom>
        </p:spPr>
      </p:pic>
      <p:sp>
        <p:nvSpPr>
          <p:cNvPr id="5" name="Text 1"/>
          <p:cNvSpPr/>
          <p:nvPr/>
        </p:nvSpPr>
        <p:spPr>
          <a:xfrm>
            <a:off x="2154674" y="2488763"/>
            <a:ext cx="3630335" cy="354330"/>
          </a:xfrm>
          <a:prstGeom prst="rect">
            <a:avLst/>
          </a:prstGeom>
          <a:noFill/>
          <a:ln/>
        </p:spPr>
        <p:txBody>
          <a:bodyPr wrap="non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Manual data review is slow</a:t>
            </a:r>
            <a:endParaRPr lang="en-US" sz="2200" dirty="0"/>
          </a:p>
        </p:txBody>
      </p:sp>
      <p:sp>
        <p:nvSpPr>
          <p:cNvPr id="6" name="Text 2"/>
          <p:cNvSpPr/>
          <p:nvPr/>
        </p:nvSpPr>
        <p:spPr>
          <a:xfrm>
            <a:off x="2154674" y="2979182"/>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Real-time decisions needed in space</a:t>
            </a:r>
            <a:endParaRPr lang="en-US" sz="1750" dirty="0"/>
          </a:p>
        </p:txBody>
      </p:sp>
      <p:pic>
        <p:nvPicPr>
          <p:cNvPr id="7" name="Image 2" descr="preencoded.png"/>
          <p:cNvPicPr>
            <a:picLocks noChangeAspect="1"/>
          </p:cNvPicPr>
          <p:nvPr/>
        </p:nvPicPr>
        <p:blipFill>
          <a:blip r:embed="rId5"/>
          <a:stretch>
            <a:fillRect/>
          </a:stretch>
        </p:blipFill>
        <p:spPr>
          <a:xfrm>
            <a:off x="793790" y="3622834"/>
            <a:ext cx="1134070" cy="1360884"/>
          </a:xfrm>
          <a:prstGeom prst="rect">
            <a:avLst/>
          </a:prstGeom>
        </p:spPr>
      </p:pic>
      <p:sp>
        <p:nvSpPr>
          <p:cNvPr id="8" name="Text 3"/>
          <p:cNvSpPr/>
          <p:nvPr/>
        </p:nvSpPr>
        <p:spPr>
          <a:xfrm>
            <a:off x="2154674" y="3849648"/>
            <a:ext cx="4493181" cy="354330"/>
          </a:xfrm>
          <a:prstGeom prst="rect">
            <a:avLst/>
          </a:prstGeom>
          <a:noFill/>
          <a:ln/>
        </p:spPr>
        <p:txBody>
          <a:bodyPr wrap="non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Communication delay with Earth</a:t>
            </a:r>
            <a:endParaRPr lang="en-US" sz="2200" dirty="0"/>
          </a:p>
        </p:txBody>
      </p:sp>
      <p:sp>
        <p:nvSpPr>
          <p:cNvPr id="9" name="Text 4"/>
          <p:cNvSpPr/>
          <p:nvPr/>
        </p:nvSpPr>
        <p:spPr>
          <a:xfrm>
            <a:off x="2154674" y="4340066"/>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Equipment failure risks lives</a:t>
            </a:r>
            <a:endParaRPr lang="en-US" sz="1750" dirty="0"/>
          </a:p>
        </p:txBody>
      </p:sp>
      <p:pic>
        <p:nvPicPr>
          <p:cNvPr id="10" name="Image 3" descr="preencoded.png"/>
          <p:cNvPicPr>
            <a:picLocks noChangeAspect="1"/>
          </p:cNvPicPr>
          <p:nvPr/>
        </p:nvPicPr>
        <p:blipFill>
          <a:blip r:embed="rId6"/>
          <a:stretch>
            <a:fillRect/>
          </a:stretch>
        </p:blipFill>
        <p:spPr>
          <a:xfrm>
            <a:off x="793790" y="4983718"/>
            <a:ext cx="1134070" cy="2032754"/>
          </a:xfrm>
          <a:prstGeom prst="rect">
            <a:avLst/>
          </a:prstGeom>
        </p:spPr>
      </p:pic>
      <p:sp>
        <p:nvSpPr>
          <p:cNvPr id="11" name="Text 5"/>
          <p:cNvSpPr/>
          <p:nvPr/>
        </p:nvSpPr>
        <p:spPr>
          <a:xfrm>
            <a:off x="2154674" y="5210532"/>
            <a:ext cx="3493770" cy="354330"/>
          </a:xfrm>
          <a:prstGeom prst="rect">
            <a:avLst/>
          </a:prstGeom>
          <a:noFill/>
          <a:ln/>
        </p:spPr>
        <p:txBody>
          <a:bodyPr wrap="non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AI = autonomy and safety</a:t>
            </a:r>
            <a:endParaRPr lang="en-US" sz="2200" dirty="0"/>
          </a:p>
        </p:txBody>
      </p:sp>
      <p:sp>
        <p:nvSpPr>
          <p:cNvPr id="12" name="Text 6"/>
          <p:cNvSpPr/>
          <p:nvPr/>
        </p:nvSpPr>
        <p:spPr>
          <a:xfrm>
            <a:off x="2154674" y="5700951"/>
            <a:ext cx="6195536" cy="1088708"/>
          </a:xfrm>
          <a:prstGeom prst="rect">
            <a:avLst/>
          </a:prstGeom>
          <a:noFill/>
          <a:ln/>
        </p:spPr>
        <p:txBody>
          <a:bodyPr wrap="squar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Example: NASA's Autonomous Exploration for Gathering Increased Science (AEGIS) helps Mars rovers like Curiosity select science targets without Earth commands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16198"/>
          </a:xfrm>
          <a:prstGeom prst="rect">
            <a:avLst/>
          </a:prstGeom>
        </p:spPr>
      </p:pic>
      <p:sp>
        <p:nvSpPr>
          <p:cNvPr id="3" name="Text 0"/>
          <p:cNvSpPr/>
          <p:nvPr/>
        </p:nvSpPr>
        <p:spPr>
          <a:xfrm>
            <a:off x="742236" y="3235762"/>
            <a:ext cx="5302448" cy="662821"/>
          </a:xfrm>
          <a:prstGeom prst="rect">
            <a:avLst/>
          </a:prstGeom>
          <a:noFill/>
          <a:ln/>
        </p:spPr>
        <p:txBody>
          <a:bodyPr wrap="none" lIns="0" tIns="0" rIns="0" bIns="0" rtlCol="0" anchor="t"/>
          <a:lstStyle/>
          <a:p>
            <a:pPr marL="0" indent="0" algn="l">
              <a:lnSpc>
                <a:spcPts val="5200"/>
              </a:lnSpc>
              <a:buNone/>
            </a:pPr>
            <a:r>
              <a:rPr lang="en-US" sz="4150" dirty="0">
                <a:solidFill>
                  <a:srgbClr val="DDDDDD"/>
                </a:solidFill>
                <a:latin typeface="Mona Sans Semi Bold" pitchFamily="34" charset="0"/>
                <a:ea typeface="Mona Sans Semi Bold" pitchFamily="34" charset="-122"/>
                <a:cs typeface="Mona Sans Semi Bold" pitchFamily="34" charset="-120"/>
              </a:rPr>
              <a:t>AI Techniques Used</a:t>
            </a:r>
            <a:endParaRPr lang="en-US" sz="4150" dirty="0"/>
          </a:p>
        </p:txBody>
      </p:sp>
      <p:pic>
        <p:nvPicPr>
          <p:cNvPr id="4" name="Image 1" descr="preencoded.png"/>
          <p:cNvPicPr>
            <a:picLocks noChangeAspect="1"/>
          </p:cNvPicPr>
          <p:nvPr/>
        </p:nvPicPr>
        <p:blipFill>
          <a:blip r:embed="rId4"/>
          <a:stretch>
            <a:fillRect/>
          </a:stretch>
        </p:blipFill>
        <p:spPr>
          <a:xfrm>
            <a:off x="742236" y="4216718"/>
            <a:ext cx="530185" cy="530185"/>
          </a:xfrm>
          <a:prstGeom prst="rect">
            <a:avLst/>
          </a:prstGeom>
        </p:spPr>
      </p:pic>
      <p:sp>
        <p:nvSpPr>
          <p:cNvPr id="5" name="Text 1"/>
          <p:cNvSpPr/>
          <p:nvPr/>
        </p:nvSpPr>
        <p:spPr>
          <a:xfrm>
            <a:off x="1537454" y="4342567"/>
            <a:ext cx="2292429" cy="331351"/>
          </a:xfrm>
          <a:prstGeom prst="rect">
            <a:avLst/>
          </a:prstGeom>
          <a:noFill/>
          <a:ln/>
        </p:spPr>
        <p:txBody>
          <a:bodyPr wrap="none" lIns="0" tIns="0" rIns="0" bIns="0" rtlCol="0" anchor="t"/>
          <a:lstStyle/>
          <a:p>
            <a:pPr marL="0" indent="0" algn="l">
              <a:lnSpc>
                <a:spcPts val="2600"/>
              </a:lnSpc>
              <a:buNone/>
            </a:pPr>
            <a:r>
              <a:rPr lang="en-US" sz="2050" dirty="0">
                <a:solidFill>
                  <a:srgbClr val="8F8F8F"/>
                </a:solidFill>
                <a:latin typeface="Mona Sans Semi Bold" pitchFamily="34" charset="0"/>
                <a:ea typeface="Mona Sans Semi Bold" pitchFamily="34" charset="-122"/>
                <a:cs typeface="Mona Sans Semi Bold" pitchFamily="34" charset="-120"/>
              </a:rPr>
              <a:t>CNNs</a:t>
            </a:r>
            <a:endParaRPr lang="en-US" sz="2050" dirty="0"/>
          </a:p>
        </p:txBody>
      </p:sp>
      <p:sp>
        <p:nvSpPr>
          <p:cNvPr id="6" name="Text 2"/>
          <p:cNvSpPr/>
          <p:nvPr/>
        </p:nvSpPr>
        <p:spPr>
          <a:xfrm>
            <a:off x="1537454" y="4801076"/>
            <a:ext cx="2292429" cy="1017627"/>
          </a:xfrm>
          <a:prstGeom prst="rect">
            <a:avLst/>
          </a:prstGeom>
          <a:noFill/>
          <a:ln/>
        </p:spPr>
        <p:txBody>
          <a:bodyPr wrap="square" lIns="0" tIns="0" rIns="0" bIns="0" rtlCol="0" anchor="t"/>
          <a:lstStyle/>
          <a:p>
            <a:pPr marL="0" indent="0" algn="l">
              <a:lnSpc>
                <a:spcPts val="2650"/>
              </a:lnSpc>
              <a:buNone/>
            </a:pPr>
            <a:r>
              <a:rPr lang="en-US" sz="1650" dirty="0">
                <a:solidFill>
                  <a:srgbClr val="8F8F8F"/>
                </a:solidFill>
                <a:latin typeface="Funnel Sans" pitchFamily="34" charset="0"/>
                <a:ea typeface="Funnel Sans" pitchFamily="34" charset="-122"/>
                <a:cs typeface="Funnel Sans" pitchFamily="34" charset="-120"/>
              </a:rPr>
              <a:t>Convolutional Neural Networks: analyze space images</a:t>
            </a:r>
            <a:endParaRPr lang="en-US" sz="1650" dirty="0"/>
          </a:p>
        </p:txBody>
      </p:sp>
      <p:pic>
        <p:nvPicPr>
          <p:cNvPr id="7" name="Image 2" descr="preencoded.png"/>
          <p:cNvPicPr>
            <a:picLocks noChangeAspect="1"/>
          </p:cNvPicPr>
          <p:nvPr/>
        </p:nvPicPr>
        <p:blipFill>
          <a:blip r:embed="rId5"/>
          <a:stretch>
            <a:fillRect/>
          </a:stretch>
        </p:blipFill>
        <p:spPr>
          <a:xfrm>
            <a:off x="4094917" y="4216718"/>
            <a:ext cx="530185" cy="530185"/>
          </a:xfrm>
          <a:prstGeom prst="rect">
            <a:avLst/>
          </a:prstGeom>
        </p:spPr>
      </p:pic>
      <p:sp>
        <p:nvSpPr>
          <p:cNvPr id="8" name="Text 3"/>
          <p:cNvSpPr/>
          <p:nvPr/>
        </p:nvSpPr>
        <p:spPr>
          <a:xfrm>
            <a:off x="4890135" y="4342567"/>
            <a:ext cx="2292548" cy="662702"/>
          </a:xfrm>
          <a:prstGeom prst="rect">
            <a:avLst/>
          </a:prstGeom>
          <a:noFill/>
          <a:ln/>
        </p:spPr>
        <p:txBody>
          <a:bodyPr wrap="square" lIns="0" tIns="0" rIns="0" bIns="0" rtlCol="0" anchor="t"/>
          <a:lstStyle/>
          <a:p>
            <a:pPr marL="0" indent="0" algn="l">
              <a:lnSpc>
                <a:spcPts val="2600"/>
              </a:lnSpc>
              <a:buNone/>
            </a:pPr>
            <a:r>
              <a:rPr lang="en-US" sz="2050" dirty="0">
                <a:solidFill>
                  <a:srgbClr val="8F8F8F"/>
                </a:solidFill>
                <a:latin typeface="Mona Sans Semi Bold" pitchFamily="34" charset="0"/>
                <a:ea typeface="Mona Sans Semi Bold" pitchFamily="34" charset="-122"/>
                <a:cs typeface="Mona Sans Semi Bold" pitchFamily="34" charset="-120"/>
              </a:rPr>
              <a:t>Reinforcement Learning</a:t>
            </a:r>
            <a:endParaRPr lang="en-US" sz="2050" dirty="0"/>
          </a:p>
        </p:txBody>
      </p:sp>
      <p:sp>
        <p:nvSpPr>
          <p:cNvPr id="9" name="Text 4"/>
          <p:cNvSpPr/>
          <p:nvPr/>
        </p:nvSpPr>
        <p:spPr>
          <a:xfrm>
            <a:off x="4890135" y="5132427"/>
            <a:ext cx="2292548" cy="1356836"/>
          </a:xfrm>
          <a:prstGeom prst="rect">
            <a:avLst/>
          </a:prstGeom>
          <a:noFill/>
          <a:ln/>
        </p:spPr>
        <p:txBody>
          <a:bodyPr wrap="square" lIns="0" tIns="0" rIns="0" bIns="0" rtlCol="0" anchor="t"/>
          <a:lstStyle/>
          <a:p>
            <a:pPr marL="0" indent="0" algn="l">
              <a:lnSpc>
                <a:spcPts val="2650"/>
              </a:lnSpc>
              <a:buNone/>
            </a:pPr>
            <a:r>
              <a:rPr lang="en-US" sz="1650" dirty="0">
                <a:solidFill>
                  <a:srgbClr val="8F8F8F"/>
                </a:solidFill>
                <a:latin typeface="Funnel Sans" pitchFamily="34" charset="0"/>
                <a:ea typeface="Funnel Sans" pitchFamily="34" charset="-122"/>
                <a:cs typeface="Funnel Sans" pitchFamily="34" charset="-120"/>
              </a:rPr>
              <a:t>Teaches autonomous spacecraft to make decisions through trial-and-error</a:t>
            </a:r>
            <a:endParaRPr lang="en-US" sz="1650" dirty="0"/>
          </a:p>
        </p:txBody>
      </p:sp>
      <p:pic>
        <p:nvPicPr>
          <p:cNvPr id="10" name="Image 3" descr="preencoded.png"/>
          <p:cNvPicPr>
            <a:picLocks noChangeAspect="1"/>
          </p:cNvPicPr>
          <p:nvPr/>
        </p:nvPicPr>
        <p:blipFill>
          <a:blip r:embed="rId6"/>
          <a:stretch>
            <a:fillRect/>
          </a:stretch>
        </p:blipFill>
        <p:spPr>
          <a:xfrm>
            <a:off x="7447717" y="4216718"/>
            <a:ext cx="530185" cy="530185"/>
          </a:xfrm>
          <a:prstGeom prst="rect">
            <a:avLst/>
          </a:prstGeom>
        </p:spPr>
      </p:pic>
      <p:sp>
        <p:nvSpPr>
          <p:cNvPr id="11" name="Text 5"/>
          <p:cNvSpPr/>
          <p:nvPr/>
        </p:nvSpPr>
        <p:spPr>
          <a:xfrm>
            <a:off x="8242935" y="4342567"/>
            <a:ext cx="2292429" cy="331351"/>
          </a:xfrm>
          <a:prstGeom prst="rect">
            <a:avLst/>
          </a:prstGeom>
          <a:noFill/>
          <a:ln/>
        </p:spPr>
        <p:txBody>
          <a:bodyPr wrap="none" lIns="0" tIns="0" rIns="0" bIns="0" rtlCol="0" anchor="t"/>
          <a:lstStyle/>
          <a:p>
            <a:pPr marL="0" indent="0" algn="l">
              <a:lnSpc>
                <a:spcPts val="2600"/>
              </a:lnSpc>
              <a:buNone/>
            </a:pPr>
            <a:r>
              <a:rPr lang="en-US" sz="2050" dirty="0">
                <a:solidFill>
                  <a:srgbClr val="8F8F8F"/>
                </a:solidFill>
                <a:latin typeface="Mona Sans Semi Bold" pitchFamily="34" charset="0"/>
                <a:ea typeface="Mona Sans Semi Bold" pitchFamily="34" charset="-122"/>
                <a:cs typeface="Mona Sans Semi Bold" pitchFamily="34" charset="-120"/>
              </a:rPr>
              <a:t>Machine Learning</a:t>
            </a:r>
            <a:endParaRPr lang="en-US" sz="2050" dirty="0"/>
          </a:p>
        </p:txBody>
      </p:sp>
      <p:sp>
        <p:nvSpPr>
          <p:cNvPr id="12" name="Text 6"/>
          <p:cNvSpPr/>
          <p:nvPr/>
        </p:nvSpPr>
        <p:spPr>
          <a:xfrm>
            <a:off x="8242935" y="4801076"/>
            <a:ext cx="2292429" cy="1356836"/>
          </a:xfrm>
          <a:prstGeom prst="rect">
            <a:avLst/>
          </a:prstGeom>
          <a:noFill/>
          <a:ln/>
        </p:spPr>
        <p:txBody>
          <a:bodyPr wrap="square" lIns="0" tIns="0" rIns="0" bIns="0" rtlCol="0" anchor="t"/>
          <a:lstStyle/>
          <a:p>
            <a:pPr marL="0" indent="0" algn="l">
              <a:lnSpc>
                <a:spcPts val="2650"/>
              </a:lnSpc>
              <a:buNone/>
            </a:pPr>
            <a:r>
              <a:rPr lang="en-US" sz="1650" dirty="0">
                <a:solidFill>
                  <a:srgbClr val="8F8F8F"/>
                </a:solidFill>
                <a:latin typeface="Funnel Sans" pitchFamily="34" charset="0"/>
                <a:ea typeface="Funnel Sans" pitchFamily="34" charset="-122"/>
                <a:cs typeface="Funnel Sans" pitchFamily="34" charset="-120"/>
              </a:rPr>
              <a:t>Anomaly detection on satellites using historical operational data</a:t>
            </a:r>
            <a:endParaRPr lang="en-US" sz="1650" dirty="0"/>
          </a:p>
        </p:txBody>
      </p:sp>
      <p:pic>
        <p:nvPicPr>
          <p:cNvPr id="13" name="Image 4" descr="preencoded.png"/>
          <p:cNvPicPr>
            <a:picLocks noChangeAspect="1"/>
          </p:cNvPicPr>
          <p:nvPr/>
        </p:nvPicPr>
        <p:blipFill>
          <a:blip r:embed="rId7"/>
          <a:stretch>
            <a:fillRect/>
          </a:stretch>
        </p:blipFill>
        <p:spPr>
          <a:xfrm>
            <a:off x="10800398" y="4216718"/>
            <a:ext cx="530185" cy="530185"/>
          </a:xfrm>
          <a:prstGeom prst="rect">
            <a:avLst/>
          </a:prstGeom>
        </p:spPr>
      </p:pic>
      <p:sp>
        <p:nvSpPr>
          <p:cNvPr id="14" name="Text 7"/>
          <p:cNvSpPr/>
          <p:nvPr/>
        </p:nvSpPr>
        <p:spPr>
          <a:xfrm>
            <a:off x="11595616" y="4342567"/>
            <a:ext cx="2292548" cy="331351"/>
          </a:xfrm>
          <a:prstGeom prst="rect">
            <a:avLst/>
          </a:prstGeom>
          <a:noFill/>
          <a:ln/>
        </p:spPr>
        <p:txBody>
          <a:bodyPr wrap="none" lIns="0" tIns="0" rIns="0" bIns="0" rtlCol="0" anchor="t"/>
          <a:lstStyle/>
          <a:p>
            <a:pPr marL="0" indent="0" algn="l">
              <a:lnSpc>
                <a:spcPts val="2600"/>
              </a:lnSpc>
              <a:buNone/>
            </a:pPr>
            <a:r>
              <a:rPr lang="en-US" sz="2050" dirty="0">
                <a:solidFill>
                  <a:srgbClr val="8F8F8F"/>
                </a:solidFill>
                <a:latin typeface="Mona Sans Semi Bold" pitchFamily="34" charset="0"/>
                <a:ea typeface="Mona Sans Semi Bold" pitchFamily="34" charset="-122"/>
                <a:cs typeface="Mona Sans Semi Bold" pitchFamily="34" charset="-120"/>
              </a:rPr>
              <a:t>NLP</a:t>
            </a:r>
            <a:endParaRPr lang="en-US" sz="2050" dirty="0"/>
          </a:p>
        </p:txBody>
      </p:sp>
      <p:sp>
        <p:nvSpPr>
          <p:cNvPr id="15" name="Text 8"/>
          <p:cNvSpPr/>
          <p:nvPr/>
        </p:nvSpPr>
        <p:spPr>
          <a:xfrm>
            <a:off x="11595616" y="4801076"/>
            <a:ext cx="2292548" cy="1017627"/>
          </a:xfrm>
          <a:prstGeom prst="rect">
            <a:avLst/>
          </a:prstGeom>
          <a:noFill/>
          <a:ln/>
        </p:spPr>
        <p:txBody>
          <a:bodyPr wrap="square" lIns="0" tIns="0" rIns="0" bIns="0" rtlCol="0" anchor="t"/>
          <a:lstStyle/>
          <a:p>
            <a:pPr marL="0" indent="0" algn="l">
              <a:lnSpc>
                <a:spcPts val="2650"/>
              </a:lnSpc>
              <a:buNone/>
            </a:pPr>
            <a:r>
              <a:rPr lang="en-US" sz="1650" dirty="0">
                <a:solidFill>
                  <a:srgbClr val="8F8F8F"/>
                </a:solidFill>
                <a:latin typeface="Funnel Sans" pitchFamily="34" charset="0"/>
                <a:ea typeface="Funnel Sans" pitchFamily="34" charset="-122"/>
                <a:cs typeface="Funnel Sans" pitchFamily="34" charset="-120"/>
              </a:rPr>
              <a:t>Processes astronaut communication logs and system reports</a:t>
            </a:r>
            <a:endParaRPr lang="en-US" sz="1650" dirty="0"/>
          </a:p>
        </p:txBody>
      </p:sp>
      <p:sp>
        <p:nvSpPr>
          <p:cNvPr id="16" name="Text 9"/>
          <p:cNvSpPr/>
          <p:nvPr/>
        </p:nvSpPr>
        <p:spPr>
          <a:xfrm>
            <a:off x="742236" y="6727865"/>
            <a:ext cx="13145929" cy="339209"/>
          </a:xfrm>
          <a:prstGeom prst="rect">
            <a:avLst/>
          </a:prstGeom>
          <a:noFill/>
          <a:ln/>
        </p:spPr>
        <p:txBody>
          <a:bodyPr wrap="none" lIns="0" tIns="0" rIns="0" bIns="0" rtlCol="0" anchor="t"/>
          <a:lstStyle/>
          <a:p>
            <a:pPr marL="0" indent="0" algn="l">
              <a:lnSpc>
                <a:spcPts val="2650"/>
              </a:lnSpc>
              <a:buNone/>
            </a:pPr>
            <a:r>
              <a:rPr lang="en-US" sz="1650" dirty="0">
                <a:solidFill>
                  <a:srgbClr val="8F8F8F"/>
                </a:solidFill>
                <a:latin typeface="Funnel Sans" pitchFamily="34" charset="0"/>
                <a:ea typeface="Funnel Sans" pitchFamily="34" charset="-122"/>
                <a:cs typeface="Funnel Sans" pitchFamily="34" charset="-120"/>
              </a:rPr>
              <a:t>Robotics + AI: autonomous rovers</a:t>
            </a:r>
            <a:endParaRPr lang="en-US" sz="1650" dirty="0"/>
          </a:p>
        </p:txBody>
      </p:sp>
      <p:sp>
        <p:nvSpPr>
          <p:cNvPr id="17" name="Text 10"/>
          <p:cNvSpPr/>
          <p:nvPr/>
        </p:nvSpPr>
        <p:spPr>
          <a:xfrm>
            <a:off x="742236" y="7305675"/>
            <a:ext cx="13145929" cy="339209"/>
          </a:xfrm>
          <a:prstGeom prst="rect">
            <a:avLst/>
          </a:prstGeom>
          <a:noFill/>
          <a:ln/>
        </p:spPr>
        <p:txBody>
          <a:bodyPr wrap="none" lIns="0" tIns="0" rIns="0" bIns="0" rtlCol="0" anchor="t"/>
          <a:lstStyle/>
          <a:p>
            <a:pPr marL="0" indent="0" algn="l">
              <a:lnSpc>
                <a:spcPts val="2650"/>
              </a:lnSpc>
              <a:buNone/>
            </a:pPr>
            <a:r>
              <a:rPr lang="en-US" sz="1650" dirty="0">
                <a:solidFill>
                  <a:srgbClr val="8F8F8F"/>
                </a:solidFill>
                <a:latin typeface="Funnel Sans" pitchFamily="34" charset="0"/>
                <a:ea typeface="Funnel Sans" pitchFamily="34" charset="-122"/>
                <a:cs typeface="Funnel Sans" pitchFamily="34" charset="-120"/>
              </a:rPr>
              <a:t>2010–Now: rapid AI integration</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30076"/>
          </a:xfrm>
          <a:prstGeom prst="rect">
            <a:avLst/>
          </a:prstGeom>
        </p:spPr>
      </p:pic>
      <p:sp>
        <p:nvSpPr>
          <p:cNvPr id="3" name="Text 0"/>
          <p:cNvSpPr/>
          <p:nvPr/>
        </p:nvSpPr>
        <p:spPr>
          <a:xfrm>
            <a:off x="6257449" y="605790"/>
            <a:ext cx="5507474" cy="688419"/>
          </a:xfrm>
          <a:prstGeom prst="rect">
            <a:avLst/>
          </a:prstGeom>
          <a:noFill/>
          <a:ln/>
        </p:spPr>
        <p:txBody>
          <a:bodyPr wrap="none" lIns="0" tIns="0" rIns="0" bIns="0" rtlCol="0" anchor="t"/>
          <a:lstStyle/>
          <a:p>
            <a:pPr marL="0" indent="0" algn="l">
              <a:lnSpc>
                <a:spcPts val="5400"/>
              </a:lnSpc>
              <a:buNone/>
            </a:pPr>
            <a:r>
              <a:rPr lang="en-US" sz="4300" dirty="0">
                <a:solidFill>
                  <a:srgbClr val="DDDDDD"/>
                </a:solidFill>
                <a:latin typeface="Mona Sans Semi Bold" pitchFamily="34" charset="0"/>
                <a:ea typeface="Mona Sans Semi Bold" pitchFamily="34" charset="-122"/>
                <a:cs typeface="Mona Sans Semi Bold" pitchFamily="34" charset="-120"/>
              </a:rPr>
              <a:t>Key Applications</a:t>
            </a:r>
            <a:endParaRPr lang="en-US" sz="4300" dirty="0"/>
          </a:p>
        </p:txBody>
      </p:sp>
      <p:sp>
        <p:nvSpPr>
          <p:cNvPr id="4" name="Shape 1"/>
          <p:cNvSpPr/>
          <p:nvPr/>
        </p:nvSpPr>
        <p:spPr>
          <a:xfrm>
            <a:off x="6257449" y="1624608"/>
            <a:ext cx="3690818" cy="2341840"/>
          </a:xfrm>
          <a:prstGeom prst="roundRect">
            <a:avLst>
              <a:gd name="adj" fmla="val 3951"/>
            </a:avLst>
          </a:prstGeom>
          <a:solidFill>
            <a:srgbClr val="404040"/>
          </a:solidFill>
          <a:ln w="7620">
            <a:solidFill>
              <a:srgbClr val="595959"/>
            </a:solidFill>
            <a:prstDash val="solid"/>
          </a:ln>
        </p:spPr>
        <p:txBody>
          <a:bodyPr/>
          <a:lstStyle/>
          <a:p>
            <a:endParaRPr lang="en-US"/>
          </a:p>
        </p:txBody>
      </p:sp>
      <p:sp>
        <p:nvSpPr>
          <p:cNvPr id="5" name="Text 2"/>
          <p:cNvSpPr/>
          <p:nvPr/>
        </p:nvSpPr>
        <p:spPr>
          <a:xfrm>
            <a:off x="6485334" y="1852493"/>
            <a:ext cx="2753678" cy="344210"/>
          </a:xfrm>
          <a:prstGeom prst="rect">
            <a:avLst/>
          </a:prstGeom>
          <a:noFill/>
          <a:ln/>
        </p:spPr>
        <p:txBody>
          <a:bodyPr wrap="none" lIns="0" tIns="0" rIns="0" bIns="0" rtlCol="0" anchor="t"/>
          <a:lstStyle/>
          <a:p>
            <a:pPr marL="0" indent="0" algn="l">
              <a:lnSpc>
                <a:spcPts val="2700"/>
              </a:lnSpc>
              <a:buNone/>
            </a:pPr>
            <a:r>
              <a:rPr lang="en-US" sz="2150" dirty="0">
                <a:solidFill>
                  <a:srgbClr val="FFFFFF"/>
                </a:solidFill>
                <a:latin typeface="Mona Sans Semi Bold" pitchFamily="34" charset="0"/>
                <a:ea typeface="Mona Sans Semi Bold" pitchFamily="34" charset="-122"/>
                <a:cs typeface="Mona Sans Semi Bold" pitchFamily="34" charset="-120"/>
              </a:rPr>
              <a:t>NASA: AEGIS</a:t>
            </a:r>
            <a:endParaRPr lang="en-US" sz="2150" dirty="0"/>
          </a:p>
        </p:txBody>
      </p:sp>
      <p:sp>
        <p:nvSpPr>
          <p:cNvPr id="6" name="Text 3"/>
          <p:cNvSpPr/>
          <p:nvPr/>
        </p:nvSpPr>
        <p:spPr>
          <a:xfrm>
            <a:off x="6485334" y="2328863"/>
            <a:ext cx="3235047" cy="1409700"/>
          </a:xfrm>
          <a:prstGeom prst="rect">
            <a:avLst/>
          </a:prstGeom>
          <a:noFill/>
          <a:ln/>
        </p:spPr>
        <p:txBody>
          <a:bodyPr wrap="square" lIns="0" tIns="0" rIns="0" bIns="0" rtlCol="0" anchor="t"/>
          <a:lstStyle/>
          <a:p>
            <a:pPr marL="0" indent="0" algn="l">
              <a:lnSpc>
                <a:spcPts val="2750"/>
              </a:lnSpc>
              <a:buNone/>
            </a:pPr>
            <a:r>
              <a:rPr lang="en-US" sz="1700" dirty="0">
                <a:solidFill>
                  <a:srgbClr val="FFFFFF"/>
                </a:solidFill>
                <a:latin typeface="Funnel Sans" pitchFamily="34" charset="0"/>
                <a:ea typeface="Funnel Sans" pitchFamily="34" charset="-122"/>
                <a:cs typeface="Funnel Sans" pitchFamily="34" charset="-120"/>
              </a:rPr>
              <a:t>Autonomous Exploration for Gathering Increased Science system helps Curiosity choose rocks to analyze</a:t>
            </a:r>
            <a:endParaRPr lang="en-US" sz="1700" dirty="0"/>
          </a:p>
        </p:txBody>
      </p:sp>
      <p:sp>
        <p:nvSpPr>
          <p:cNvPr id="7" name="Shape 4"/>
          <p:cNvSpPr/>
          <p:nvPr/>
        </p:nvSpPr>
        <p:spPr>
          <a:xfrm>
            <a:off x="10168533" y="1624608"/>
            <a:ext cx="3690818" cy="2341840"/>
          </a:xfrm>
          <a:prstGeom prst="roundRect">
            <a:avLst>
              <a:gd name="adj" fmla="val 3951"/>
            </a:avLst>
          </a:prstGeom>
          <a:solidFill>
            <a:srgbClr val="404040"/>
          </a:solidFill>
          <a:ln w="7620">
            <a:solidFill>
              <a:srgbClr val="595959"/>
            </a:solidFill>
            <a:prstDash val="solid"/>
          </a:ln>
        </p:spPr>
        <p:txBody>
          <a:bodyPr/>
          <a:lstStyle/>
          <a:p>
            <a:endParaRPr lang="en-US"/>
          </a:p>
        </p:txBody>
      </p:sp>
      <p:sp>
        <p:nvSpPr>
          <p:cNvPr id="8" name="Text 5"/>
          <p:cNvSpPr/>
          <p:nvPr/>
        </p:nvSpPr>
        <p:spPr>
          <a:xfrm>
            <a:off x="10396418" y="1852493"/>
            <a:ext cx="3235047" cy="688419"/>
          </a:xfrm>
          <a:prstGeom prst="rect">
            <a:avLst/>
          </a:prstGeom>
          <a:noFill/>
          <a:ln/>
        </p:spPr>
        <p:txBody>
          <a:bodyPr wrap="square" lIns="0" tIns="0" rIns="0" bIns="0" rtlCol="0" anchor="t"/>
          <a:lstStyle/>
          <a:p>
            <a:pPr marL="0" indent="0" algn="l">
              <a:lnSpc>
                <a:spcPts val="2700"/>
              </a:lnSpc>
              <a:buNone/>
            </a:pPr>
            <a:r>
              <a:rPr lang="en-US" sz="2150" dirty="0">
                <a:solidFill>
                  <a:srgbClr val="FFFFFF"/>
                </a:solidFill>
                <a:latin typeface="Mona Sans Semi Bold" pitchFamily="34" charset="0"/>
                <a:ea typeface="Mona Sans Semi Bold" pitchFamily="34" charset="-122"/>
                <a:cs typeface="Mona Sans Semi Bold" pitchFamily="34" charset="-120"/>
              </a:rPr>
              <a:t>ESA: Collision Avoidance</a:t>
            </a:r>
            <a:endParaRPr lang="en-US" sz="2150" dirty="0"/>
          </a:p>
        </p:txBody>
      </p:sp>
      <p:sp>
        <p:nvSpPr>
          <p:cNvPr id="9" name="Text 6"/>
          <p:cNvSpPr/>
          <p:nvPr/>
        </p:nvSpPr>
        <p:spPr>
          <a:xfrm>
            <a:off x="10396418" y="2673072"/>
            <a:ext cx="3235047" cy="1057275"/>
          </a:xfrm>
          <a:prstGeom prst="rect">
            <a:avLst/>
          </a:prstGeom>
          <a:noFill/>
          <a:ln/>
        </p:spPr>
        <p:txBody>
          <a:bodyPr wrap="square" lIns="0" tIns="0" rIns="0" bIns="0" rtlCol="0" anchor="t"/>
          <a:lstStyle/>
          <a:p>
            <a:pPr marL="0" indent="0" algn="l">
              <a:lnSpc>
                <a:spcPts val="2750"/>
              </a:lnSpc>
              <a:buNone/>
            </a:pPr>
            <a:r>
              <a:rPr lang="en-US" sz="1700" dirty="0">
                <a:solidFill>
                  <a:srgbClr val="FFFFFF"/>
                </a:solidFill>
                <a:latin typeface="Funnel Sans" pitchFamily="34" charset="0"/>
                <a:ea typeface="Funnel Sans" pitchFamily="34" charset="-122"/>
                <a:cs typeface="Funnel Sans" pitchFamily="34" charset="-120"/>
              </a:rPr>
              <a:t>Uses AI to predict and avoid satellite collisions, saving $100M annually</a:t>
            </a:r>
            <a:endParaRPr lang="en-US" sz="1700" dirty="0"/>
          </a:p>
        </p:txBody>
      </p:sp>
      <p:sp>
        <p:nvSpPr>
          <p:cNvPr id="10" name="Shape 7"/>
          <p:cNvSpPr/>
          <p:nvPr/>
        </p:nvSpPr>
        <p:spPr>
          <a:xfrm>
            <a:off x="6257449" y="4186714"/>
            <a:ext cx="7601902" cy="1636990"/>
          </a:xfrm>
          <a:prstGeom prst="roundRect">
            <a:avLst>
              <a:gd name="adj" fmla="val 5652"/>
            </a:avLst>
          </a:prstGeom>
          <a:solidFill>
            <a:srgbClr val="404040"/>
          </a:solidFill>
          <a:ln w="7620">
            <a:solidFill>
              <a:srgbClr val="595959"/>
            </a:solidFill>
            <a:prstDash val="solid"/>
          </a:ln>
        </p:spPr>
        <p:txBody>
          <a:bodyPr/>
          <a:lstStyle/>
          <a:p>
            <a:endParaRPr lang="en-US"/>
          </a:p>
        </p:txBody>
      </p:sp>
      <p:sp>
        <p:nvSpPr>
          <p:cNvPr id="11" name="Text 8"/>
          <p:cNvSpPr/>
          <p:nvPr/>
        </p:nvSpPr>
        <p:spPr>
          <a:xfrm>
            <a:off x="6485334" y="4414599"/>
            <a:ext cx="2753678" cy="344210"/>
          </a:xfrm>
          <a:prstGeom prst="rect">
            <a:avLst/>
          </a:prstGeom>
          <a:noFill/>
          <a:ln/>
        </p:spPr>
        <p:txBody>
          <a:bodyPr wrap="none" lIns="0" tIns="0" rIns="0" bIns="0" rtlCol="0" anchor="t"/>
          <a:lstStyle/>
          <a:p>
            <a:pPr marL="0" indent="0" algn="l">
              <a:lnSpc>
                <a:spcPts val="2700"/>
              </a:lnSpc>
              <a:buNone/>
            </a:pPr>
            <a:r>
              <a:rPr lang="en-US" sz="2150" dirty="0">
                <a:solidFill>
                  <a:srgbClr val="FFFFFF"/>
                </a:solidFill>
                <a:latin typeface="Mona Sans Semi Bold" pitchFamily="34" charset="0"/>
                <a:ea typeface="Mona Sans Semi Bold" pitchFamily="34" charset="-122"/>
                <a:cs typeface="Mona Sans Semi Bold" pitchFamily="34" charset="-120"/>
              </a:rPr>
              <a:t>IBM Watson</a:t>
            </a:r>
            <a:endParaRPr lang="en-US" sz="2150" dirty="0"/>
          </a:p>
        </p:txBody>
      </p:sp>
      <p:sp>
        <p:nvSpPr>
          <p:cNvPr id="12" name="Text 9"/>
          <p:cNvSpPr/>
          <p:nvPr/>
        </p:nvSpPr>
        <p:spPr>
          <a:xfrm>
            <a:off x="6485334" y="4890968"/>
            <a:ext cx="7146131" cy="704850"/>
          </a:xfrm>
          <a:prstGeom prst="rect">
            <a:avLst/>
          </a:prstGeom>
          <a:noFill/>
          <a:ln/>
        </p:spPr>
        <p:txBody>
          <a:bodyPr wrap="square" lIns="0" tIns="0" rIns="0" bIns="0" rtlCol="0" anchor="t"/>
          <a:lstStyle/>
          <a:p>
            <a:pPr marL="0" indent="0" algn="l">
              <a:lnSpc>
                <a:spcPts val="2750"/>
              </a:lnSpc>
              <a:buNone/>
            </a:pPr>
            <a:r>
              <a:rPr lang="en-US" sz="1700" dirty="0">
                <a:solidFill>
                  <a:srgbClr val="FFFFFF"/>
                </a:solidFill>
                <a:latin typeface="Funnel Sans" pitchFamily="34" charset="0"/>
                <a:ea typeface="Funnel Sans" pitchFamily="34" charset="-122"/>
                <a:cs typeface="Funnel Sans" pitchFamily="34" charset="-120"/>
              </a:rPr>
              <a:t>Assists astronauts with system diagnostics and maintenance on the ISS (International Space Station)</a:t>
            </a:r>
            <a:endParaRPr lang="en-US" sz="1700" dirty="0"/>
          </a:p>
        </p:txBody>
      </p:sp>
      <p:sp>
        <p:nvSpPr>
          <p:cNvPr id="13" name="Text 10"/>
          <p:cNvSpPr/>
          <p:nvPr/>
        </p:nvSpPr>
        <p:spPr>
          <a:xfrm>
            <a:off x="6257449" y="6071473"/>
            <a:ext cx="7601902" cy="352425"/>
          </a:xfrm>
          <a:prstGeom prst="rect">
            <a:avLst/>
          </a:prstGeom>
          <a:noFill/>
          <a:ln/>
        </p:spPr>
        <p:txBody>
          <a:bodyPr wrap="none" lIns="0" tIns="0" rIns="0" bIns="0" rtlCol="0" anchor="t"/>
          <a:lstStyle/>
          <a:p>
            <a:pPr marL="0" indent="0" algn="l">
              <a:lnSpc>
                <a:spcPts val="2750"/>
              </a:lnSpc>
              <a:buNone/>
            </a:pPr>
            <a:r>
              <a:rPr lang="en-US" sz="1700" dirty="0">
                <a:solidFill>
                  <a:srgbClr val="8F8F8F"/>
                </a:solidFill>
                <a:latin typeface="Funnel Sans" pitchFamily="34" charset="0"/>
                <a:ea typeface="Funnel Sans" pitchFamily="34" charset="-122"/>
                <a:cs typeface="Funnel Sans" pitchFamily="34" charset="-120"/>
              </a:rPr>
              <a:t>+40% data processing speed via automated image analysis</a:t>
            </a:r>
            <a:endParaRPr lang="en-US" sz="1700" dirty="0"/>
          </a:p>
        </p:txBody>
      </p:sp>
      <p:sp>
        <p:nvSpPr>
          <p:cNvPr id="14" name="Text 11"/>
          <p:cNvSpPr/>
          <p:nvPr/>
        </p:nvSpPr>
        <p:spPr>
          <a:xfrm>
            <a:off x="6257449" y="6671667"/>
            <a:ext cx="7601902" cy="352425"/>
          </a:xfrm>
          <a:prstGeom prst="rect">
            <a:avLst/>
          </a:prstGeom>
          <a:noFill/>
          <a:ln/>
        </p:spPr>
        <p:txBody>
          <a:bodyPr wrap="none" lIns="0" tIns="0" rIns="0" bIns="0" rtlCol="0" anchor="t"/>
          <a:lstStyle/>
          <a:p>
            <a:pPr marL="0" indent="0" algn="l">
              <a:lnSpc>
                <a:spcPts val="2750"/>
              </a:lnSpc>
              <a:buNone/>
            </a:pPr>
            <a:r>
              <a:rPr lang="en-US" sz="1700" dirty="0">
                <a:solidFill>
                  <a:srgbClr val="8F8F8F"/>
                </a:solidFill>
                <a:latin typeface="Funnel Sans" pitchFamily="34" charset="0"/>
                <a:ea typeface="Funnel Sans" pitchFamily="34" charset="-122"/>
                <a:cs typeface="Funnel Sans" pitchFamily="34" charset="-120"/>
              </a:rPr>
              <a:t>Reduces manual intervention in mission operations</a:t>
            </a:r>
            <a:endParaRPr lang="en-US" sz="1700" dirty="0"/>
          </a:p>
        </p:txBody>
      </p:sp>
      <p:sp>
        <p:nvSpPr>
          <p:cNvPr id="15" name="Text 12"/>
          <p:cNvSpPr/>
          <p:nvPr/>
        </p:nvSpPr>
        <p:spPr>
          <a:xfrm>
            <a:off x="6257449" y="7271861"/>
            <a:ext cx="7601902" cy="352425"/>
          </a:xfrm>
          <a:prstGeom prst="rect">
            <a:avLst/>
          </a:prstGeom>
          <a:noFill/>
          <a:ln/>
        </p:spPr>
        <p:txBody>
          <a:bodyPr wrap="none" lIns="0" tIns="0" rIns="0" bIns="0" rtlCol="0" anchor="t"/>
          <a:lstStyle/>
          <a:p>
            <a:pPr marL="0" indent="0" algn="l">
              <a:lnSpc>
                <a:spcPts val="2750"/>
              </a:lnSpc>
              <a:buNone/>
            </a:pPr>
            <a:r>
              <a:rPr lang="en-US" sz="1700" dirty="0">
                <a:solidFill>
                  <a:srgbClr val="8F8F8F"/>
                </a:solidFill>
                <a:latin typeface="Funnel Sans" pitchFamily="34" charset="0"/>
                <a:ea typeface="Funnel Sans" pitchFamily="34" charset="-122"/>
                <a:cs typeface="Funnel Sans" pitchFamily="34" charset="-120"/>
              </a:rPr>
              <a:t>Enhances planning for Mars and Moon missions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tellite dishes in the sky&#10;&#10;AI-generated content may be incorrect.">
            <a:extLst>
              <a:ext uri="{FF2B5EF4-FFF2-40B4-BE49-F238E27FC236}">
                <a16:creationId xmlns:a16="http://schemas.microsoft.com/office/drawing/2014/main" id="{BCB9E34D-DF2C-4779-40C5-C91F793DCC8B}"/>
              </a:ext>
            </a:extLst>
          </p:cNvPr>
          <p:cNvPicPr>
            <a:picLocks noChangeAspect="1"/>
          </p:cNvPicPr>
          <p:nvPr/>
        </p:nvPicPr>
        <p:blipFill>
          <a:blip r:embed="rId2"/>
          <a:stretch>
            <a:fillRect/>
          </a:stretch>
        </p:blipFill>
        <p:spPr>
          <a:xfrm>
            <a:off x="6657280" y="1"/>
            <a:ext cx="7973120" cy="8229599"/>
          </a:xfrm>
          <a:prstGeom prst="rect">
            <a:avLst/>
          </a:prstGeom>
        </p:spPr>
      </p:pic>
      <p:sp>
        <p:nvSpPr>
          <p:cNvPr id="4" name="TextBox 3">
            <a:extLst>
              <a:ext uri="{FF2B5EF4-FFF2-40B4-BE49-F238E27FC236}">
                <a16:creationId xmlns:a16="http://schemas.microsoft.com/office/drawing/2014/main" id="{0EDB2010-2F87-2CB0-E750-5EB57D32C493}"/>
              </a:ext>
            </a:extLst>
          </p:cNvPr>
          <p:cNvSpPr txBox="1"/>
          <p:nvPr/>
        </p:nvSpPr>
        <p:spPr>
          <a:xfrm>
            <a:off x="719327" y="512064"/>
            <a:ext cx="404789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latin typeface="Mona Sans Semi Bold"/>
                <a:ea typeface="Calibri"/>
                <a:cs typeface="Calibri"/>
              </a:rPr>
              <a:t>Key application</a:t>
            </a:r>
            <a:endParaRPr lang="en-US" sz="4400" b="1">
              <a:solidFill>
                <a:schemeClr val="bg1"/>
              </a:solidFill>
              <a:latin typeface="Mona Sans Semi Bold"/>
            </a:endParaRPr>
          </a:p>
        </p:txBody>
      </p:sp>
      <p:sp>
        <p:nvSpPr>
          <p:cNvPr id="6" name="TextBox 5">
            <a:extLst>
              <a:ext uri="{FF2B5EF4-FFF2-40B4-BE49-F238E27FC236}">
                <a16:creationId xmlns:a16="http://schemas.microsoft.com/office/drawing/2014/main" id="{0DFC9210-5817-8F18-B669-0BCF84E94FFE}"/>
              </a:ext>
            </a:extLst>
          </p:cNvPr>
          <p:cNvSpPr txBox="1"/>
          <p:nvPr/>
        </p:nvSpPr>
        <p:spPr>
          <a:xfrm>
            <a:off x="282647" y="1687997"/>
            <a:ext cx="6066262"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b="1" dirty="0">
                <a:solidFill>
                  <a:schemeClr val="bg1"/>
                </a:solidFill>
                <a:latin typeface="Mona Sans Semi Bold"/>
                <a:ea typeface="Calibri"/>
                <a:cs typeface="Calibri"/>
              </a:rPr>
              <a:t>Precision in Orbit prediction</a:t>
            </a:r>
            <a:r>
              <a:rPr lang="en-US" dirty="0">
                <a:solidFill>
                  <a:schemeClr val="bg1"/>
                </a:solidFill>
                <a:ea typeface="Calibri"/>
                <a:cs typeface="Calibri"/>
              </a:rPr>
              <a:t>  </a:t>
            </a:r>
            <a:r>
              <a:rPr lang="en-US" sz="2800" b="1" dirty="0">
                <a:solidFill>
                  <a:schemeClr val="bg1"/>
                </a:solidFill>
                <a:latin typeface="Mona Sans Semi Bold"/>
                <a:ea typeface="Calibri"/>
                <a:cs typeface="Calibri"/>
              </a:rPr>
              <a:t>with Neural Network</a:t>
            </a:r>
          </a:p>
          <a:p>
            <a:r>
              <a:rPr lang="en-US" dirty="0">
                <a:solidFill>
                  <a:schemeClr val="bg1"/>
                </a:solidFill>
                <a:ea typeface="Calibri"/>
                <a:cs typeface="Calibri"/>
              </a:rPr>
              <a:t>Orbit prediction is Vital for space operations. It forecasts the position and path of space objects. This process is essential for everything from satellite navigation to collision avoidance. Accurate predication relies on sophisticated data and models.</a:t>
            </a:r>
          </a:p>
        </p:txBody>
      </p:sp>
      <p:sp>
        <p:nvSpPr>
          <p:cNvPr id="8" name="TextBox 7">
            <a:extLst>
              <a:ext uri="{FF2B5EF4-FFF2-40B4-BE49-F238E27FC236}">
                <a16:creationId xmlns:a16="http://schemas.microsoft.com/office/drawing/2014/main" id="{9804F22C-48E3-5CBC-9D5E-5C1FB74B8A8B}"/>
              </a:ext>
            </a:extLst>
          </p:cNvPr>
          <p:cNvSpPr txBox="1"/>
          <p:nvPr/>
        </p:nvSpPr>
        <p:spPr>
          <a:xfrm>
            <a:off x="278483" y="4113462"/>
            <a:ext cx="551985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solidFill>
                  <a:schemeClr val="bg1"/>
                </a:solidFill>
                <a:ea typeface="Calibri" panose="020F0502020204030204"/>
                <a:cs typeface="Calibri" panose="020F0502020204030204"/>
              </a:rPr>
              <a:t>The foundation of Orbit predication </a:t>
            </a:r>
          </a:p>
          <a:p>
            <a:r>
              <a:rPr lang="en-US" sz="2400" b="1" dirty="0">
                <a:solidFill>
                  <a:schemeClr val="bg1"/>
                </a:solidFill>
                <a:ea typeface="Calibri" panose="020F0502020204030204"/>
                <a:cs typeface="Calibri" panose="020F0502020204030204"/>
              </a:rPr>
              <a:t>Data collection</a:t>
            </a:r>
          </a:p>
          <a:p>
            <a:r>
              <a:rPr lang="en-US" sz="2000" dirty="0">
                <a:solidFill>
                  <a:schemeClr val="bg1"/>
                </a:solidFill>
                <a:ea typeface="Calibri" panose="020F0502020204030204"/>
                <a:cs typeface="Calibri" panose="020F0502020204030204"/>
              </a:rPr>
              <a:t>Space surveillance and tracking sensors gather crucial data. They measure the objects position over time. This raw data is the staring point.</a:t>
            </a:r>
          </a:p>
        </p:txBody>
      </p:sp>
      <p:sp>
        <p:nvSpPr>
          <p:cNvPr id="9" name="TextBox 8">
            <a:extLst>
              <a:ext uri="{FF2B5EF4-FFF2-40B4-BE49-F238E27FC236}">
                <a16:creationId xmlns:a16="http://schemas.microsoft.com/office/drawing/2014/main" id="{7886B94E-5C6E-7BFD-B22B-336A87944340}"/>
              </a:ext>
            </a:extLst>
          </p:cNvPr>
          <p:cNvSpPr txBox="1"/>
          <p:nvPr/>
        </p:nvSpPr>
        <p:spPr>
          <a:xfrm>
            <a:off x="282199" y="6233829"/>
            <a:ext cx="5229921"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b="1" dirty="0">
                <a:solidFill>
                  <a:schemeClr val="bg1"/>
                </a:solidFill>
                <a:latin typeface="Mona Sans Semi Bold"/>
                <a:ea typeface="Calibri"/>
                <a:cs typeface="Calibri"/>
              </a:rPr>
              <a:t>Mathematical Models</a:t>
            </a:r>
          </a:p>
          <a:p>
            <a:r>
              <a:rPr lang="en-US" sz="2000" dirty="0">
                <a:solidFill>
                  <a:schemeClr val="bg1"/>
                </a:solidFill>
                <a:latin typeface="Mona Sans Semi Bold"/>
                <a:ea typeface="Calibri"/>
                <a:cs typeface="Calibri"/>
              </a:rPr>
              <a:t>Sophisticated algorithms process this data . These models account for various  force and perturbations. They calculate velocity and</a:t>
            </a:r>
          </a:p>
          <a:p>
            <a:r>
              <a:rPr lang="en-US" sz="2000" dirty="0">
                <a:solidFill>
                  <a:schemeClr val="bg1"/>
                </a:solidFill>
                <a:latin typeface="Mona Sans Semi Bold"/>
                <a:ea typeface="Calibri"/>
                <a:cs typeface="Calibri"/>
              </a:rPr>
              <a:t>trajectory precisely.</a:t>
            </a:r>
            <a:r>
              <a:rPr lang="en-US" sz="3600" b="1" dirty="0">
                <a:solidFill>
                  <a:schemeClr val="bg1"/>
                </a:solidFill>
                <a:latin typeface="Mona Sans Semi Bold"/>
                <a:ea typeface="Calibri"/>
                <a:cs typeface="Calibri"/>
              </a:rPr>
              <a:t> </a:t>
            </a:r>
            <a:endParaRPr lang="en-US">
              <a:solidFill>
                <a:schemeClr val="bg1"/>
              </a:solidFill>
            </a:endParaRPr>
          </a:p>
        </p:txBody>
      </p:sp>
    </p:spTree>
    <p:extLst>
      <p:ext uri="{BB962C8B-B14F-4D97-AF65-F5344CB8AC3E}">
        <p14:creationId xmlns:p14="http://schemas.microsoft.com/office/powerpoint/2010/main" val="257059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13CE5C-C6A8-52A9-72A1-0E79FB9C240A}"/>
              </a:ext>
            </a:extLst>
          </p:cNvPr>
          <p:cNvPicPr>
            <a:picLocks noChangeAspect="1"/>
          </p:cNvPicPr>
          <p:nvPr/>
        </p:nvPicPr>
        <p:blipFill>
          <a:blip r:embed="rId2"/>
          <a:stretch>
            <a:fillRect/>
          </a:stretch>
        </p:blipFill>
        <p:spPr>
          <a:xfrm>
            <a:off x="0" y="0"/>
            <a:ext cx="6400800" cy="8229600"/>
          </a:xfrm>
          <a:prstGeom prst="rect">
            <a:avLst/>
          </a:prstGeom>
        </p:spPr>
      </p:pic>
      <p:sp>
        <p:nvSpPr>
          <p:cNvPr id="4" name="TextBox 3">
            <a:extLst>
              <a:ext uri="{FF2B5EF4-FFF2-40B4-BE49-F238E27FC236}">
                <a16:creationId xmlns:a16="http://schemas.microsoft.com/office/drawing/2014/main" id="{FEB4B298-4004-F816-6328-10E88A24F224}"/>
              </a:ext>
            </a:extLst>
          </p:cNvPr>
          <p:cNvSpPr txBox="1"/>
          <p:nvPr/>
        </p:nvSpPr>
        <p:spPr>
          <a:xfrm>
            <a:off x="7595616" y="707135"/>
            <a:ext cx="50515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ea typeface="Calibri"/>
                <a:cs typeface="Calibri"/>
              </a:rPr>
              <a:t>Mitigating collision Risks</a:t>
            </a:r>
            <a:endParaRPr lang="en-US" sz="3600" dirty="0">
              <a:solidFill>
                <a:schemeClr val="bg1"/>
              </a:solidFill>
            </a:endParaRPr>
          </a:p>
        </p:txBody>
      </p:sp>
      <p:sp>
        <p:nvSpPr>
          <p:cNvPr id="5" name="TextBox 4">
            <a:extLst>
              <a:ext uri="{FF2B5EF4-FFF2-40B4-BE49-F238E27FC236}">
                <a16:creationId xmlns:a16="http://schemas.microsoft.com/office/drawing/2014/main" id="{FB9DF812-BF2E-17A8-D711-AE1792E22F2E}"/>
              </a:ext>
            </a:extLst>
          </p:cNvPr>
          <p:cNvSpPr txBox="1"/>
          <p:nvPr/>
        </p:nvSpPr>
        <p:spPr>
          <a:xfrm>
            <a:off x="7498080" y="2061489"/>
            <a:ext cx="676879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b="1" dirty="0">
                <a:solidFill>
                  <a:schemeClr val="bg1"/>
                </a:solidFill>
                <a:ea typeface="Calibri" panose="020F0502020204030204"/>
                <a:cs typeface="Calibri" panose="020F0502020204030204"/>
              </a:rPr>
              <a:t>Early Warning</a:t>
            </a:r>
          </a:p>
          <a:p>
            <a:r>
              <a:rPr lang="en-US" dirty="0">
                <a:solidFill>
                  <a:schemeClr val="bg1"/>
                </a:solidFill>
                <a:ea typeface="Calibri" panose="020F0502020204030204"/>
                <a:cs typeface="Calibri" panose="020F0502020204030204"/>
              </a:rPr>
              <a:t>Orbit predication provides timely alerts . potential conjunctions are identified early .</a:t>
            </a:r>
          </a:p>
        </p:txBody>
      </p:sp>
      <p:sp>
        <p:nvSpPr>
          <p:cNvPr id="7" name="TextBox 6">
            <a:extLst>
              <a:ext uri="{FF2B5EF4-FFF2-40B4-BE49-F238E27FC236}">
                <a16:creationId xmlns:a16="http://schemas.microsoft.com/office/drawing/2014/main" id="{DB584699-DDD9-9607-B9D4-853C7A9D1956}"/>
              </a:ext>
            </a:extLst>
          </p:cNvPr>
          <p:cNvSpPr txBox="1"/>
          <p:nvPr/>
        </p:nvSpPr>
        <p:spPr>
          <a:xfrm>
            <a:off x="7515030" y="3291840"/>
            <a:ext cx="640079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b="1" dirty="0">
                <a:solidFill>
                  <a:schemeClr val="bg1"/>
                </a:solidFill>
                <a:ea typeface="Calibri" panose="020F0502020204030204"/>
                <a:cs typeface="Calibri" panose="020F0502020204030204"/>
              </a:rPr>
              <a:t>Maneuver Planning</a:t>
            </a:r>
          </a:p>
          <a:p>
            <a:r>
              <a:rPr lang="en-US" dirty="0">
                <a:ea typeface="Calibri" panose="020F0502020204030204"/>
                <a:cs typeface="Calibri" panose="020F0502020204030204"/>
              </a:rPr>
              <a:t> </a:t>
            </a:r>
            <a:r>
              <a:rPr lang="en-US" dirty="0">
                <a:solidFill>
                  <a:schemeClr val="bg1"/>
                </a:solidFill>
                <a:ea typeface="Calibri" panose="020F0502020204030204"/>
                <a:cs typeface="Calibri" panose="020F0502020204030204"/>
              </a:rPr>
              <a:t>Operators plan evasive actions precisely Satellite thrusters preform corrections.</a:t>
            </a:r>
          </a:p>
        </p:txBody>
      </p:sp>
      <p:sp>
        <p:nvSpPr>
          <p:cNvPr id="9" name="TextBox 8">
            <a:extLst>
              <a:ext uri="{FF2B5EF4-FFF2-40B4-BE49-F238E27FC236}">
                <a16:creationId xmlns:a16="http://schemas.microsoft.com/office/drawing/2014/main" id="{0440ABCA-3ACA-9DDE-4ECB-3FB1169E36D2}"/>
              </a:ext>
            </a:extLst>
          </p:cNvPr>
          <p:cNvSpPr txBox="1"/>
          <p:nvPr/>
        </p:nvSpPr>
        <p:spPr>
          <a:xfrm>
            <a:off x="7594873" y="4754880"/>
            <a:ext cx="6233529"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b="1" dirty="0">
                <a:solidFill>
                  <a:schemeClr val="bg1"/>
                </a:solidFill>
                <a:ea typeface="Calibri"/>
                <a:cs typeface="Calibri"/>
              </a:rPr>
              <a:t>Resource Optimization</a:t>
            </a:r>
          </a:p>
          <a:p>
            <a:r>
              <a:rPr lang="en-US" sz="2000" dirty="0">
                <a:solidFill>
                  <a:schemeClr val="bg1"/>
                </a:solidFill>
                <a:ea typeface="Calibri"/>
                <a:cs typeface="Calibri"/>
              </a:rPr>
              <a:t>Minimalizing propellent use is crucial. Efficient maneuvers save valuable fuel.</a:t>
            </a:r>
          </a:p>
        </p:txBody>
      </p:sp>
      <p:sp>
        <p:nvSpPr>
          <p:cNvPr id="10" name="TextBox 9">
            <a:extLst>
              <a:ext uri="{FF2B5EF4-FFF2-40B4-BE49-F238E27FC236}">
                <a16:creationId xmlns:a16="http://schemas.microsoft.com/office/drawing/2014/main" id="{72E8622C-DB20-BBF2-F46F-CC6DE67CD040}"/>
              </a:ext>
            </a:extLst>
          </p:cNvPr>
          <p:cNvSpPr txBox="1"/>
          <p:nvPr/>
        </p:nvSpPr>
        <p:spPr>
          <a:xfrm>
            <a:off x="7671742" y="6425184"/>
            <a:ext cx="624468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b="1" dirty="0">
                <a:solidFill>
                  <a:schemeClr val="bg1"/>
                </a:solidFill>
                <a:ea typeface="Calibri"/>
                <a:cs typeface="Calibri"/>
              </a:rPr>
              <a:t>Space Sustainability</a:t>
            </a:r>
            <a:endParaRPr lang="en-US" dirty="0">
              <a:ea typeface="Calibri" panose="020F0502020204030204"/>
              <a:cs typeface="Calibri" panose="020F0502020204030204"/>
            </a:endParaRPr>
          </a:p>
          <a:p>
            <a:r>
              <a:rPr lang="en-US" sz="2400" dirty="0">
                <a:solidFill>
                  <a:schemeClr val="bg1"/>
                </a:solidFill>
                <a:ea typeface="Calibri"/>
                <a:cs typeface="Calibri"/>
              </a:rPr>
              <a:t>Proactive avoidance preserves orbit environments. It safeguards future missions.</a:t>
            </a:r>
          </a:p>
        </p:txBody>
      </p:sp>
    </p:spTree>
    <p:extLst>
      <p:ext uri="{BB962C8B-B14F-4D97-AF65-F5344CB8AC3E}">
        <p14:creationId xmlns:p14="http://schemas.microsoft.com/office/powerpoint/2010/main" val="235239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atellite in space with the earth in the background&#10;&#10;AI-generated content may be incorrect.">
            <a:extLst>
              <a:ext uri="{FF2B5EF4-FFF2-40B4-BE49-F238E27FC236}">
                <a16:creationId xmlns:a16="http://schemas.microsoft.com/office/drawing/2014/main" id="{654D22A5-6D92-D423-A695-473023E680E3}"/>
              </a:ext>
            </a:extLst>
          </p:cNvPr>
          <p:cNvPicPr>
            <a:picLocks noChangeAspect="1"/>
          </p:cNvPicPr>
          <p:nvPr/>
        </p:nvPicPr>
        <p:blipFill>
          <a:blip r:embed="rId2"/>
          <a:stretch>
            <a:fillRect/>
          </a:stretch>
        </p:blipFill>
        <p:spPr>
          <a:xfrm>
            <a:off x="7181384" y="-1"/>
            <a:ext cx="7449016" cy="8229600"/>
          </a:xfrm>
          <a:prstGeom prst="rect">
            <a:avLst/>
          </a:prstGeom>
        </p:spPr>
      </p:pic>
      <p:sp>
        <p:nvSpPr>
          <p:cNvPr id="3" name="TextBox 2">
            <a:extLst>
              <a:ext uri="{FF2B5EF4-FFF2-40B4-BE49-F238E27FC236}">
                <a16:creationId xmlns:a16="http://schemas.microsoft.com/office/drawing/2014/main" id="{55822E8F-360D-1C29-E301-232EFCEF3CB8}"/>
              </a:ext>
            </a:extLst>
          </p:cNvPr>
          <p:cNvSpPr txBox="1"/>
          <p:nvPr/>
        </p:nvSpPr>
        <p:spPr>
          <a:xfrm>
            <a:off x="131437" y="253356"/>
            <a:ext cx="704756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Mona Sans Semi Bold"/>
                <a:ea typeface="Calibri"/>
                <a:cs typeface="Calibri"/>
              </a:rPr>
              <a:t>Advancing Space weather Forecasting with Deep Learning</a:t>
            </a:r>
          </a:p>
        </p:txBody>
      </p:sp>
      <p:sp>
        <p:nvSpPr>
          <p:cNvPr id="5" name="TextBox 4">
            <a:extLst>
              <a:ext uri="{FF2B5EF4-FFF2-40B4-BE49-F238E27FC236}">
                <a16:creationId xmlns:a16="http://schemas.microsoft.com/office/drawing/2014/main" id="{B458AE0A-7CE2-E326-20D1-E1A98C74A75F}"/>
              </a:ext>
            </a:extLst>
          </p:cNvPr>
          <p:cNvSpPr txBox="1"/>
          <p:nvPr/>
        </p:nvSpPr>
        <p:spPr>
          <a:xfrm>
            <a:off x="139614" y="1584960"/>
            <a:ext cx="669073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b="1" dirty="0">
                <a:solidFill>
                  <a:srgbClr val="FFFFFF"/>
                </a:solidFill>
                <a:ea typeface="Calibri"/>
                <a:cs typeface="Calibri"/>
              </a:rPr>
              <a:t>Solar Activity</a:t>
            </a:r>
            <a:endParaRPr lang="en-US" sz="2800" b="1">
              <a:solidFill>
                <a:srgbClr val="FFFFFF"/>
              </a:solidFill>
              <a:ea typeface="Calibri"/>
              <a:cs typeface="Calibri"/>
            </a:endParaRPr>
          </a:p>
          <a:p>
            <a:r>
              <a:rPr lang="en-US" dirty="0">
                <a:solidFill>
                  <a:srgbClr val="FFFFFF"/>
                </a:solidFill>
                <a:ea typeface="Calibri"/>
                <a:cs typeface="Calibri"/>
              </a:rPr>
              <a:t>Solar winds and flares are primary drivers, injecting energy and particle into Earth Upper atmosphere, directly influencing </a:t>
            </a:r>
            <a:r>
              <a:rPr lang="en-US">
                <a:solidFill>
                  <a:srgbClr val="FFFFFF"/>
                </a:solidFill>
                <a:ea typeface="Calibri"/>
                <a:cs typeface="Calibri"/>
              </a:rPr>
              <a:t>atmospheric</a:t>
            </a:r>
            <a:r>
              <a:rPr lang="en-US" dirty="0">
                <a:solidFill>
                  <a:srgbClr val="FFFFFF"/>
                </a:solidFill>
                <a:ea typeface="Calibri"/>
                <a:cs typeface="Calibri"/>
              </a:rPr>
              <a:t> density fluctuations.</a:t>
            </a:r>
          </a:p>
          <a:p>
            <a:endParaRPr lang="en-US" dirty="0">
              <a:solidFill>
                <a:srgbClr val="FFFFFF"/>
              </a:solidFill>
              <a:ea typeface="Calibri"/>
              <a:cs typeface="Calibri"/>
            </a:endParaRPr>
          </a:p>
        </p:txBody>
      </p:sp>
      <p:sp>
        <p:nvSpPr>
          <p:cNvPr id="6" name="TextBox 5">
            <a:extLst>
              <a:ext uri="{FF2B5EF4-FFF2-40B4-BE49-F238E27FC236}">
                <a16:creationId xmlns:a16="http://schemas.microsoft.com/office/drawing/2014/main" id="{40F885F0-0D34-ABDA-9229-CE9B0E88C775}"/>
              </a:ext>
            </a:extLst>
          </p:cNvPr>
          <p:cNvSpPr txBox="1"/>
          <p:nvPr/>
        </p:nvSpPr>
        <p:spPr>
          <a:xfrm>
            <a:off x="234325" y="3816096"/>
            <a:ext cx="6690731"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b="1" dirty="0">
                <a:solidFill>
                  <a:schemeClr val="bg1"/>
                </a:solidFill>
                <a:latin typeface="Mona Sans Semi Bold"/>
                <a:ea typeface="Calibri" panose="020F0502020204030204"/>
                <a:cs typeface="Calibri" panose="020F0502020204030204"/>
              </a:rPr>
              <a:t>Atmospheric Drag</a:t>
            </a:r>
          </a:p>
          <a:p>
            <a:r>
              <a:rPr lang="en-US" dirty="0">
                <a:solidFill>
                  <a:schemeClr val="bg1"/>
                </a:solidFill>
                <a:ea typeface="Calibri" panose="020F0502020204030204"/>
                <a:cs typeface="Calibri" panose="020F0502020204030204"/>
              </a:rPr>
              <a:t> Variation in thermosphere density, caused by solar activity , lead to  significant changes in drag experienced by satellite, especially those in Low earth orbit.</a:t>
            </a:r>
          </a:p>
        </p:txBody>
      </p:sp>
    </p:spTree>
    <p:extLst>
      <p:ext uri="{BB962C8B-B14F-4D97-AF65-F5344CB8AC3E}">
        <p14:creationId xmlns:p14="http://schemas.microsoft.com/office/powerpoint/2010/main" val="3573031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6508" y="500182"/>
            <a:ext cx="4546640" cy="568285"/>
          </a:xfrm>
          <a:prstGeom prst="rect">
            <a:avLst/>
          </a:prstGeom>
          <a:noFill/>
          <a:ln/>
        </p:spPr>
        <p:txBody>
          <a:bodyPr wrap="none" lIns="0" tIns="0" rIns="0" bIns="0" rtlCol="0" anchor="t"/>
          <a:lstStyle/>
          <a:p>
            <a:pPr marL="0" indent="0" algn="l">
              <a:lnSpc>
                <a:spcPts val="4450"/>
              </a:lnSpc>
              <a:buNone/>
            </a:pPr>
            <a:r>
              <a:rPr lang="en-US" sz="3550" dirty="0">
                <a:solidFill>
                  <a:srgbClr val="DDDDDD"/>
                </a:solidFill>
                <a:latin typeface="Mona Sans Semi Bold" pitchFamily="34" charset="0"/>
                <a:ea typeface="Mona Sans Semi Bold" pitchFamily="34" charset="-122"/>
                <a:cs typeface="Mona Sans Semi Bold" pitchFamily="34" charset="-120"/>
              </a:rPr>
              <a:t>Impact &amp; Benefits</a:t>
            </a:r>
            <a:endParaRPr lang="en-US" sz="3550" dirty="0"/>
          </a:p>
        </p:txBody>
      </p:sp>
      <p:sp>
        <p:nvSpPr>
          <p:cNvPr id="3" name="Shape 1"/>
          <p:cNvSpPr/>
          <p:nvPr/>
        </p:nvSpPr>
        <p:spPr>
          <a:xfrm>
            <a:off x="636508" y="1432084"/>
            <a:ext cx="409099" cy="409099"/>
          </a:xfrm>
          <a:prstGeom prst="roundRect">
            <a:avLst>
              <a:gd name="adj" fmla="val 18671"/>
            </a:avLst>
          </a:prstGeom>
          <a:solidFill>
            <a:srgbClr val="404040"/>
          </a:solidFill>
          <a:ln w="7620">
            <a:solidFill>
              <a:srgbClr val="595959"/>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704671" y="1466136"/>
            <a:ext cx="272772" cy="340995"/>
          </a:xfrm>
          <a:prstGeom prst="rect">
            <a:avLst/>
          </a:prstGeom>
        </p:spPr>
      </p:pic>
      <p:sp>
        <p:nvSpPr>
          <p:cNvPr id="5" name="Text 2"/>
          <p:cNvSpPr/>
          <p:nvPr/>
        </p:nvSpPr>
        <p:spPr>
          <a:xfrm>
            <a:off x="1227415" y="1494592"/>
            <a:ext cx="2273260" cy="284083"/>
          </a:xfrm>
          <a:prstGeom prst="rect">
            <a:avLst/>
          </a:prstGeom>
          <a:noFill/>
          <a:ln/>
        </p:spPr>
        <p:txBody>
          <a:bodyPr wrap="none" lIns="0" tIns="0" rIns="0" bIns="0" rtlCol="0" anchor="t"/>
          <a:lstStyle/>
          <a:p>
            <a:pPr marL="0" indent="0" algn="l">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Faster data insights</a:t>
            </a:r>
            <a:endParaRPr lang="en-US" sz="1750" dirty="0"/>
          </a:p>
        </p:txBody>
      </p:sp>
      <p:sp>
        <p:nvSpPr>
          <p:cNvPr id="6" name="Text 3"/>
          <p:cNvSpPr/>
          <p:nvPr/>
        </p:nvSpPr>
        <p:spPr>
          <a:xfrm>
            <a:off x="1227415" y="1887736"/>
            <a:ext cx="12766477" cy="290870"/>
          </a:xfrm>
          <a:prstGeom prst="rect">
            <a:avLst/>
          </a:prstGeom>
          <a:noFill/>
          <a:ln/>
        </p:spPr>
        <p:txBody>
          <a:bodyPr wrap="none" lIns="0" tIns="0" rIns="0" bIns="0" rtlCol="0" anchor="t"/>
          <a:lstStyle/>
          <a:p>
            <a:pPr marL="0" indent="0" algn="l">
              <a:lnSpc>
                <a:spcPts val="2250"/>
              </a:lnSpc>
              <a:buNone/>
            </a:pPr>
            <a:r>
              <a:rPr lang="en-US" sz="1400" dirty="0">
                <a:solidFill>
                  <a:srgbClr val="8F8F8F"/>
                </a:solidFill>
                <a:latin typeface="Funnel Sans" pitchFamily="34" charset="0"/>
                <a:ea typeface="Funnel Sans" pitchFamily="34" charset="-122"/>
                <a:cs typeface="Funnel Sans" pitchFamily="34" charset="-120"/>
              </a:rPr>
              <a:t>Google's AI processes NASA's Kepler data to find new planets</a:t>
            </a:r>
            <a:endParaRPr lang="en-US" sz="1400" dirty="0"/>
          </a:p>
        </p:txBody>
      </p:sp>
      <p:sp>
        <p:nvSpPr>
          <p:cNvPr id="7" name="Shape 4"/>
          <p:cNvSpPr/>
          <p:nvPr/>
        </p:nvSpPr>
        <p:spPr>
          <a:xfrm>
            <a:off x="636508" y="2542223"/>
            <a:ext cx="409099" cy="409099"/>
          </a:xfrm>
          <a:prstGeom prst="roundRect">
            <a:avLst>
              <a:gd name="adj" fmla="val 18671"/>
            </a:avLst>
          </a:prstGeom>
          <a:solidFill>
            <a:srgbClr val="404040"/>
          </a:solidFill>
          <a:ln w="7620">
            <a:solidFill>
              <a:srgbClr val="595959"/>
            </a:solidFill>
            <a:prstDash val="solid"/>
          </a:ln>
        </p:spPr>
        <p:txBody>
          <a:bodyPr/>
          <a:lstStyle/>
          <a:p>
            <a:endParaRPr lang="en-US"/>
          </a:p>
        </p:txBody>
      </p:sp>
      <p:pic>
        <p:nvPicPr>
          <p:cNvPr id="8" name="Image 1" descr="preencoded.png"/>
          <p:cNvPicPr>
            <a:picLocks noChangeAspect="1"/>
          </p:cNvPicPr>
          <p:nvPr/>
        </p:nvPicPr>
        <p:blipFill>
          <a:blip r:embed="rId4"/>
          <a:stretch>
            <a:fillRect/>
          </a:stretch>
        </p:blipFill>
        <p:spPr>
          <a:xfrm>
            <a:off x="704671" y="2576274"/>
            <a:ext cx="272772" cy="340995"/>
          </a:xfrm>
          <a:prstGeom prst="rect">
            <a:avLst/>
          </a:prstGeom>
        </p:spPr>
      </p:pic>
      <p:sp>
        <p:nvSpPr>
          <p:cNvPr id="9" name="Text 5"/>
          <p:cNvSpPr/>
          <p:nvPr/>
        </p:nvSpPr>
        <p:spPr>
          <a:xfrm>
            <a:off x="1227415" y="2604730"/>
            <a:ext cx="2330410" cy="284083"/>
          </a:xfrm>
          <a:prstGeom prst="rect">
            <a:avLst/>
          </a:prstGeom>
          <a:noFill/>
          <a:ln/>
        </p:spPr>
        <p:txBody>
          <a:bodyPr wrap="none" lIns="0" tIns="0" rIns="0" bIns="0" rtlCol="0" anchor="t"/>
          <a:lstStyle/>
          <a:p>
            <a:pPr marL="0" indent="0" algn="l">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Safer space missions</a:t>
            </a:r>
            <a:endParaRPr lang="en-US" sz="1750" dirty="0"/>
          </a:p>
        </p:txBody>
      </p:sp>
      <p:sp>
        <p:nvSpPr>
          <p:cNvPr id="10" name="Text 6"/>
          <p:cNvSpPr/>
          <p:nvPr/>
        </p:nvSpPr>
        <p:spPr>
          <a:xfrm>
            <a:off x="1227415" y="2997875"/>
            <a:ext cx="12766477" cy="290870"/>
          </a:xfrm>
          <a:prstGeom prst="rect">
            <a:avLst/>
          </a:prstGeom>
          <a:noFill/>
          <a:ln/>
        </p:spPr>
        <p:txBody>
          <a:bodyPr wrap="none" lIns="0" tIns="0" rIns="0" bIns="0" rtlCol="0" anchor="t"/>
          <a:lstStyle/>
          <a:p>
            <a:pPr marL="0" indent="0" algn="l">
              <a:lnSpc>
                <a:spcPts val="2250"/>
              </a:lnSpc>
              <a:buNone/>
            </a:pPr>
            <a:r>
              <a:rPr lang="en-US" sz="1400" dirty="0">
                <a:solidFill>
                  <a:srgbClr val="8F8F8F"/>
                </a:solidFill>
                <a:latin typeface="Funnel Sans" pitchFamily="34" charset="0"/>
                <a:ea typeface="Funnel Sans" pitchFamily="34" charset="-122"/>
                <a:cs typeface="Funnel Sans" pitchFamily="34" charset="-120"/>
              </a:rPr>
              <a:t>AI detects battery or sensor issues early on spacecraft</a:t>
            </a:r>
            <a:endParaRPr lang="en-US" sz="1400" dirty="0"/>
          </a:p>
        </p:txBody>
      </p:sp>
      <p:sp>
        <p:nvSpPr>
          <p:cNvPr id="11" name="Shape 7"/>
          <p:cNvSpPr/>
          <p:nvPr/>
        </p:nvSpPr>
        <p:spPr>
          <a:xfrm>
            <a:off x="636508" y="3652361"/>
            <a:ext cx="409099" cy="409099"/>
          </a:xfrm>
          <a:prstGeom prst="roundRect">
            <a:avLst>
              <a:gd name="adj" fmla="val 18671"/>
            </a:avLst>
          </a:prstGeom>
          <a:solidFill>
            <a:srgbClr val="404040"/>
          </a:solidFill>
          <a:ln w="7620">
            <a:solidFill>
              <a:srgbClr val="595959"/>
            </a:solidFill>
            <a:prstDash val="solid"/>
          </a:ln>
        </p:spPr>
        <p:txBody>
          <a:bodyPr/>
          <a:lstStyle/>
          <a:p>
            <a:endParaRPr lang="en-US"/>
          </a:p>
        </p:txBody>
      </p:sp>
      <p:pic>
        <p:nvPicPr>
          <p:cNvPr id="12" name="Image 2" descr="preencoded.png"/>
          <p:cNvPicPr>
            <a:picLocks noChangeAspect="1"/>
          </p:cNvPicPr>
          <p:nvPr/>
        </p:nvPicPr>
        <p:blipFill>
          <a:blip r:embed="rId5"/>
          <a:stretch>
            <a:fillRect/>
          </a:stretch>
        </p:blipFill>
        <p:spPr>
          <a:xfrm>
            <a:off x="704671" y="3686413"/>
            <a:ext cx="272772" cy="340995"/>
          </a:xfrm>
          <a:prstGeom prst="rect">
            <a:avLst/>
          </a:prstGeom>
        </p:spPr>
      </p:pic>
      <p:sp>
        <p:nvSpPr>
          <p:cNvPr id="13" name="Text 8"/>
          <p:cNvSpPr/>
          <p:nvPr/>
        </p:nvSpPr>
        <p:spPr>
          <a:xfrm>
            <a:off x="1227415" y="3714869"/>
            <a:ext cx="2273260" cy="284083"/>
          </a:xfrm>
          <a:prstGeom prst="rect">
            <a:avLst/>
          </a:prstGeom>
          <a:noFill/>
          <a:ln/>
        </p:spPr>
        <p:txBody>
          <a:bodyPr wrap="none" lIns="0" tIns="0" rIns="0" bIns="0" rtlCol="0" anchor="t"/>
          <a:lstStyle/>
          <a:p>
            <a:pPr marL="0" indent="0" algn="l">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Cost savings</a:t>
            </a:r>
            <a:endParaRPr lang="en-US" sz="1750" dirty="0"/>
          </a:p>
        </p:txBody>
      </p:sp>
      <p:sp>
        <p:nvSpPr>
          <p:cNvPr id="14" name="Text 9"/>
          <p:cNvSpPr/>
          <p:nvPr/>
        </p:nvSpPr>
        <p:spPr>
          <a:xfrm>
            <a:off x="1227415" y="4108013"/>
            <a:ext cx="12766477" cy="290870"/>
          </a:xfrm>
          <a:prstGeom prst="rect">
            <a:avLst/>
          </a:prstGeom>
          <a:noFill/>
          <a:ln/>
        </p:spPr>
        <p:txBody>
          <a:bodyPr wrap="none" lIns="0" tIns="0" rIns="0" bIns="0" rtlCol="0" anchor="t"/>
          <a:lstStyle/>
          <a:p>
            <a:pPr marL="0" indent="0" algn="l">
              <a:lnSpc>
                <a:spcPts val="2250"/>
              </a:lnSpc>
              <a:buNone/>
            </a:pPr>
            <a:r>
              <a:rPr lang="en-US" sz="1400" dirty="0">
                <a:solidFill>
                  <a:srgbClr val="8F8F8F"/>
                </a:solidFill>
                <a:latin typeface="Funnel Sans" pitchFamily="34" charset="0"/>
                <a:ea typeface="Funnel Sans" pitchFamily="34" charset="-122"/>
                <a:cs typeface="Funnel Sans" pitchFamily="34" charset="-120"/>
              </a:rPr>
              <a:t>AI reduces failures like ESA's failed Schiaparelli lander</a:t>
            </a:r>
            <a:endParaRPr lang="en-US" sz="1400" dirty="0"/>
          </a:p>
        </p:txBody>
      </p:sp>
      <p:sp>
        <p:nvSpPr>
          <p:cNvPr id="15" name="Shape 10"/>
          <p:cNvSpPr/>
          <p:nvPr/>
        </p:nvSpPr>
        <p:spPr>
          <a:xfrm>
            <a:off x="636508" y="4762500"/>
            <a:ext cx="409099" cy="409099"/>
          </a:xfrm>
          <a:prstGeom prst="roundRect">
            <a:avLst>
              <a:gd name="adj" fmla="val 18671"/>
            </a:avLst>
          </a:prstGeom>
          <a:solidFill>
            <a:srgbClr val="404040"/>
          </a:solidFill>
          <a:ln w="7620">
            <a:solidFill>
              <a:srgbClr val="595959"/>
            </a:solidFill>
            <a:prstDash val="solid"/>
          </a:ln>
        </p:spPr>
        <p:txBody>
          <a:bodyPr/>
          <a:lstStyle/>
          <a:p>
            <a:endParaRPr lang="en-US"/>
          </a:p>
        </p:txBody>
      </p:sp>
      <p:pic>
        <p:nvPicPr>
          <p:cNvPr id="16" name="Image 3" descr="preencoded.png"/>
          <p:cNvPicPr>
            <a:picLocks noChangeAspect="1"/>
          </p:cNvPicPr>
          <p:nvPr/>
        </p:nvPicPr>
        <p:blipFill>
          <a:blip r:embed="rId6"/>
          <a:stretch>
            <a:fillRect/>
          </a:stretch>
        </p:blipFill>
        <p:spPr>
          <a:xfrm>
            <a:off x="704671" y="4796552"/>
            <a:ext cx="272772" cy="340995"/>
          </a:xfrm>
          <a:prstGeom prst="rect">
            <a:avLst/>
          </a:prstGeom>
        </p:spPr>
      </p:pic>
      <p:sp>
        <p:nvSpPr>
          <p:cNvPr id="17" name="Text 11"/>
          <p:cNvSpPr/>
          <p:nvPr/>
        </p:nvSpPr>
        <p:spPr>
          <a:xfrm>
            <a:off x="1227415" y="4825008"/>
            <a:ext cx="3501033" cy="284083"/>
          </a:xfrm>
          <a:prstGeom prst="rect">
            <a:avLst/>
          </a:prstGeom>
          <a:noFill/>
          <a:ln/>
        </p:spPr>
        <p:txBody>
          <a:bodyPr wrap="none" lIns="0" tIns="0" rIns="0" bIns="0" rtlCol="0" anchor="t"/>
          <a:lstStyle/>
          <a:p>
            <a:pPr marL="0" indent="0" algn="l">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Improved satellite management</a:t>
            </a:r>
            <a:endParaRPr lang="en-US" sz="1750" dirty="0"/>
          </a:p>
        </p:txBody>
      </p:sp>
      <p:sp>
        <p:nvSpPr>
          <p:cNvPr id="18" name="Text 12"/>
          <p:cNvSpPr/>
          <p:nvPr/>
        </p:nvSpPr>
        <p:spPr>
          <a:xfrm>
            <a:off x="1227415" y="5218152"/>
            <a:ext cx="12766477" cy="290870"/>
          </a:xfrm>
          <a:prstGeom prst="rect">
            <a:avLst/>
          </a:prstGeom>
          <a:noFill/>
          <a:ln/>
        </p:spPr>
        <p:txBody>
          <a:bodyPr wrap="none" lIns="0" tIns="0" rIns="0" bIns="0" rtlCol="0" anchor="t"/>
          <a:lstStyle/>
          <a:p>
            <a:pPr marL="0" indent="0" algn="l">
              <a:lnSpc>
                <a:spcPts val="2250"/>
              </a:lnSpc>
              <a:buNone/>
            </a:pPr>
            <a:r>
              <a:rPr lang="en-US" sz="1400" dirty="0">
                <a:solidFill>
                  <a:srgbClr val="8F8F8F"/>
                </a:solidFill>
                <a:latin typeface="Funnel Sans" pitchFamily="34" charset="0"/>
                <a:ea typeface="Funnel Sans" pitchFamily="34" charset="-122"/>
                <a:cs typeface="Funnel Sans" pitchFamily="34" charset="-120"/>
              </a:rPr>
              <a:t>LeoLabs uses AI to manage satellite traffic</a:t>
            </a:r>
            <a:endParaRPr lang="en-US" sz="1400" dirty="0"/>
          </a:p>
        </p:txBody>
      </p:sp>
      <p:sp>
        <p:nvSpPr>
          <p:cNvPr id="19" name="Shape 13"/>
          <p:cNvSpPr/>
          <p:nvPr/>
        </p:nvSpPr>
        <p:spPr>
          <a:xfrm>
            <a:off x="636508" y="5872639"/>
            <a:ext cx="409099" cy="409099"/>
          </a:xfrm>
          <a:prstGeom prst="roundRect">
            <a:avLst>
              <a:gd name="adj" fmla="val 18671"/>
            </a:avLst>
          </a:prstGeom>
          <a:solidFill>
            <a:srgbClr val="404040"/>
          </a:solidFill>
          <a:ln w="7620">
            <a:solidFill>
              <a:srgbClr val="595959"/>
            </a:solidFill>
            <a:prstDash val="solid"/>
          </a:ln>
        </p:spPr>
        <p:txBody>
          <a:bodyPr/>
          <a:lstStyle/>
          <a:p>
            <a:endParaRPr lang="en-US"/>
          </a:p>
        </p:txBody>
      </p:sp>
      <p:pic>
        <p:nvPicPr>
          <p:cNvPr id="20" name="Image 4" descr="preencoded.png"/>
          <p:cNvPicPr>
            <a:picLocks noChangeAspect="1"/>
          </p:cNvPicPr>
          <p:nvPr/>
        </p:nvPicPr>
        <p:blipFill>
          <a:blip r:embed="rId7"/>
          <a:stretch>
            <a:fillRect/>
          </a:stretch>
        </p:blipFill>
        <p:spPr>
          <a:xfrm>
            <a:off x="704671" y="5906691"/>
            <a:ext cx="272772" cy="340995"/>
          </a:xfrm>
          <a:prstGeom prst="rect">
            <a:avLst/>
          </a:prstGeom>
        </p:spPr>
      </p:pic>
      <p:sp>
        <p:nvSpPr>
          <p:cNvPr id="21" name="Text 14"/>
          <p:cNvSpPr/>
          <p:nvPr/>
        </p:nvSpPr>
        <p:spPr>
          <a:xfrm>
            <a:off x="1227415" y="5935147"/>
            <a:ext cx="2273260" cy="284083"/>
          </a:xfrm>
          <a:prstGeom prst="rect">
            <a:avLst/>
          </a:prstGeom>
          <a:noFill/>
          <a:ln/>
        </p:spPr>
        <p:txBody>
          <a:bodyPr wrap="none" lIns="0" tIns="0" rIns="0" bIns="0" rtlCol="0" anchor="t"/>
          <a:lstStyle/>
          <a:p>
            <a:pPr marL="0" indent="0" algn="l">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Faster discovery</a:t>
            </a:r>
            <a:endParaRPr lang="en-US" sz="1750" dirty="0"/>
          </a:p>
        </p:txBody>
      </p:sp>
      <p:sp>
        <p:nvSpPr>
          <p:cNvPr id="22" name="Text 15"/>
          <p:cNvSpPr/>
          <p:nvPr/>
        </p:nvSpPr>
        <p:spPr>
          <a:xfrm>
            <a:off x="1227415" y="6328291"/>
            <a:ext cx="12766477" cy="290870"/>
          </a:xfrm>
          <a:prstGeom prst="rect">
            <a:avLst/>
          </a:prstGeom>
          <a:noFill/>
          <a:ln/>
        </p:spPr>
        <p:txBody>
          <a:bodyPr wrap="none" lIns="0" tIns="0" rIns="0" bIns="0" rtlCol="0" anchor="t"/>
          <a:lstStyle/>
          <a:p>
            <a:pPr marL="0" indent="0" algn="l">
              <a:lnSpc>
                <a:spcPts val="2250"/>
              </a:lnSpc>
              <a:buNone/>
            </a:pPr>
            <a:r>
              <a:rPr lang="en-US" sz="1400" dirty="0">
                <a:solidFill>
                  <a:srgbClr val="8F8F8F"/>
                </a:solidFill>
                <a:latin typeface="Funnel Sans" pitchFamily="34" charset="0"/>
                <a:ea typeface="Funnel Sans" pitchFamily="34" charset="-122"/>
                <a:cs typeface="Funnel Sans" pitchFamily="34" charset="-120"/>
              </a:rPr>
              <a:t>AI found exoplanet Kepler-90i from 35,000 signals</a:t>
            </a:r>
            <a:endParaRPr lang="en-US" sz="1400" dirty="0"/>
          </a:p>
        </p:txBody>
      </p:sp>
      <p:sp>
        <p:nvSpPr>
          <p:cNvPr id="23" name="Shape 16"/>
          <p:cNvSpPr/>
          <p:nvPr/>
        </p:nvSpPr>
        <p:spPr>
          <a:xfrm>
            <a:off x="636508" y="6982778"/>
            <a:ext cx="409099" cy="409099"/>
          </a:xfrm>
          <a:prstGeom prst="roundRect">
            <a:avLst>
              <a:gd name="adj" fmla="val 18671"/>
            </a:avLst>
          </a:prstGeom>
          <a:solidFill>
            <a:srgbClr val="404040"/>
          </a:solidFill>
          <a:ln w="7620">
            <a:solidFill>
              <a:srgbClr val="595959"/>
            </a:solidFill>
            <a:prstDash val="solid"/>
          </a:ln>
        </p:spPr>
        <p:txBody>
          <a:bodyPr/>
          <a:lstStyle/>
          <a:p>
            <a:endParaRPr lang="en-US"/>
          </a:p>
        </p:txBody>
      </p:sp>
      <p:pic>
        <p:nvPicPr>
          <p:cNvPr id="24" name="Image 5" descr="preencoded.png"/>
          <p:cNvPicPr>
            <a:picLocks noChangeAspect="1"/>
          </p:cNvPicPr>
          <p:nvPr/>
        </p:nvPicPr>
        <p:blipFill>
          <a:blip r:embed="rId8"/>
          <a:stretch>
            <a:fillRect/>
          </a:stretch>
        </p:blipFill>
        <p:spPr>
          <a:xfrm>
            <a:off x="704671" y="7016829"/>
            <a:ext cx="272772" cy="340995"/>
          </a:xfrm>
          <a:prstGeom prst="rect">
            <a:avLst/>
          </a:prstGeom>
        </p:spPr>
      </p:pic>
      <p:sp>
        <p:nvSpPr>
          <p:cNvPr id="25" name="Text 17"/>
          <p:cNvSpPr/>
          <p:nvPr/>
        </p:nvSpPr>
        <p:spPr>
          <a:xfrm>
            <a:off x="1227415" y="7045285"/>
            <a:ext cx="3501866" cy="284083"/>
          </a:xfrm>
          <a:prstGeom prst="rect">
            <a:avLst/>
          </a:prstGeom>
          <a:noFill/>
          <a:ln/>
        </p:spPr>
        <p:txBody>
          <a:bodyPr wrap="none" lIns="0" tIns="0" rIns="0" bIns="0" rtlCol="0" anchor="t"/>
          <a:lstStyle/>
          <a:p>
            <a:pPr marL="0" indent="0" algn="l">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Supports deep space autonomy</a:t>
            </a:r>
            <a:endParaRPr lang="en-US" sz="1750" dirty="0"/>
          </a:p>
        </p:txBody>
      </p:sp>
      <p:sp>
        <p:nvSpPr>
          <p:cNvPr id="26" name="Text 18"/>
          <p:cNvSpPr/>
          <p:nvPr/>
        </p:nvSpPr>
        <p:spPr>
          <a:xfrm>
            <a:off x="1227415" y="7438430"/>
            <a:ext cx="12766477" cy="290870"/>
          </a:xfrm>
          <a:prstGeom prst="rect">
            <a:avLst/>
          </a:prstGeom>
          <a:noFill/>
          <a:ln/>
        </p:spPr>
        <p:txBody>
          <a:bodyPr wrap="none" lIns="0" tIns="0" rIns="0" bIns="0" rtlCol="0" anchor="t"/>
          <a:lstStyle/>
          <a:p>
            <a:pPr marL="0" indent="0" algn="l">
              <a:lnSpc>
                <a:spcPts val="2250"/>
              </a:lnSpc>
              <a:buNone/>
            </a:pPr>
            <a:r>
              <a:rPr lang="en-US" sz="1400" dirty="0">
                <a:solidFill>
                  <a:srgbClr val="8F8F8F"/>
                </a:solidFill>
                <a:latin typeface="Funnel Sans" pitchFamily="34" charset="0"/>
                <a:ea typeface="Funnel Sans" pitchFamily="34" charset="-122"/>
                <a:cs typeface="Funnel Sans" pitchFamily="34" charset="-120"/>
              </a:rPr>
              <a:t>For Mars, Moon, and asteroid missions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926</Words>
  <Application>Microsoft Office PowerPoint</Application>
  <PresentationFormat>Custom</PresentationFormat>
  <Paragraphs>122</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Funnel Sans</vt:lpstr>
      <vt:lpstr>Funnel Sans Bold</vt:lpstr>
      <vt:lpstr>Mona Sans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sayed.hoosini-W214134722</cp:lastModifiedBy>
  <cp:revision>379</cp:revision>
  <dcterms:created xsi:type="dcterms:W3CDTF">2025-06-16T04:16:22Z</dcterms:created>
  <dcterms:modified xsi:type="dcterms:W3CDTF">2025-06-16T23:11:39Z</dcterms:modified>
</cp:coreProperties>
</file>